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60" r:id="rId2"/>
    <p:sldId id="261" r:id="rId3"/>
    <p:sldId id="263" r:id="rId4"/>
    <p:sldId id="265" r:id="rId5"/>
    <p:sldId id="267" r:id="rId6"/>
    <p:sldId id="270" r:id="rId7"/>
    <p:sldId id="271" r:id="rId8"/>
    <p:sldId id="302" r:id="rId9"/>
    <p:sldId id="274" r:id="rId10"/>
    <p:sldId id="276" r:id="rId11"/>
    <p:sldId id="312" r:id="rId12"/>
    <p:sldId id="273" r:id="rId13"/>
    <p:sldId id="277" r:id="rId14"/>
    <p:sldId id="298" r:id="rId15"/>
    <p:sldId id="296" r:id="rId16"/>
    <p:sldId id="297" r:id="rId17"/>
    <p:sldId id="278" r:id="rId18"/>
    <p:sldId id="304" r:id="rId19"/>
    <p:sldId id="282" r:id="rId20"/>
    <p:sldId id="306" r:id="rId21"/>
    <p:sldId id="283" r:id="rId22"/>
    <p:sldId id="307" r:id="rId23"/>
    <p:sldId id="284" r:id="rId24"/>
    <p:sldId id="308" r:id="rId25"/>
    <p:sldId id="286" r:id="rId26"/>
    <p:sldId id="311" r:id="rId27"/>
    <p:sldId id="310" r:id="rId28"/>
    <p:sldId id="287" r:id="rId29"/>
    <p:sldId id="309" r:id="rId30"/>
    <p:sldId id="289" r:id="rId31"/>
    <p:sldId id="290" r:id="rId32"/>
    <p:sldId id="301" r:id="rId33"/>
    <p:sldId id="291" r:id="rId34"/>
    <p:sldId id="292" r:id="rId3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CE34"/>
    <a:srgbClr val="01A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4" autoAdjust="0"/>
    <p:restoredTop sz="95428" autoAdjust="0"/>
  </p:normalViewPr>
  <p:slideViewPr>
    <p:cSldViewPr snapToGrid="0">
      <p:cViewPr varScale="1">
        <p:scale>
          <a:sx n="68" d="100"/>
          <a:sy n="68" d="100"/>
        </p:scale>
        <p:origin x="70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284"/>
    </p:cViewPr>
  </p:sorterViewPr>
  <p:notesViewPr>
    <p:cSldViewPr snapToGrid="0">
      <p:cViewPr varScale="1">
        <p:scale>
          <a:sx n="65" d="100"/>
          <a:sy n="65" d="100"/>
        </p:scale>
        <p:origin x="2595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lisa risoli" userId="8f9bdde7768711b5" providerId="LiveId" clId="{75775043-93B3-46B5-B9E3-68D520534247}"/>
    <pc:docChg chg="custSel modSld">
      <pc:chgData name="annalisa risoli" userId="8f9bdde7768711b5" providerId="LiveId" clId="{75775043-93B3-46B5-B9E3-68D520534247}" dt="2022-08-02T07:13:43.423" v="61" actId="27636"/>
      <pc:docMkLst>
        <pc:docMk/>
      </pc:docMkLst>
      <pc:sldChg chg="modSp mod">
        <pc:chgData name="annalisa risoli" userId="8f9bdde7768711b5" providerId="LiveId" clId="{75775043-93B3-46B5-B9E3-68D520534247}" dt="2022-08-02T07:13:43.423" v="61" actId="27636"/>
        <pc:sldMkLst>
          <pc:docMk/>
          <pc:sldMk cId="0" sldId="290"/>
        </pc:sldMkLst>
        <pc:spChg chg="mod">
          <ac:chgData name="annalisa risoli" userId="8f9bdde7768711b5" providerId="LiveId" clId="{75775043-93B3-46B5-B9E3-68D520534247}" dt="2022-08-02T07:13:43.423" v="61" actId="27636"/>
          <ac:spMkLst>
            <pc:docMk/>
            <pc:sldMk cId="0" sldId="290"/>
            <ac:spMk id="7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D01F7B74-BAE0-4A75-9F1C-AB97D6D06A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8628ED3-6305-4420-9C71-28F7DB41435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0AD8F-EA55-4E4F-AD90-8A00095CE5F2}" type="datetimeFigureOut">
              <a:rPr lang="it-IT" smtClean="0"/>
              <a:pPr/>
              <a:t>21/07/2023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3E573F5-F278-4797-A70B-F62A8BDBB81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Nome Cognome, Affiliazione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358F139-EBD5-4DA1-95A0-9C67A0DD82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E628F-28FC-4A4D-B831-4E6493582F9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526537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8A037-D19F-4FDD-BE5B-DD8E065D5ADA}" type="datetimeFigureOut">
              <a:rPr lang="it-IT" smtClean="0"/>
              <a:pPr/>
              <a:t>21/07/2023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Nome Cognome, Affiliazione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9C08E-CF84-4C14-8A0D-B6D0F657402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511955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Nome Cognome, Affiliazione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49C08E-CF84-4C14-8A0D-B6D0F6574025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/>
              <a:t>1. vedo  e riproduco il movimento</a:t>
            </a:r>
          </a:p>
          <a:p>
            <a:pPr>
              <a:buNone/>
            </a:pPr>
            <a:r>
              <a:rPr lang="it-IT" dirty="0"/>
              <a:t>2. vedo, riproduco il movimento, che riconosco e denomino </a:t>
            </a:r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Nome Cognome, Affiliazione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49C08E-CF84-4C14-8A0D-B6D0F6574025}" type="slidenum">
              <a:rPr lang="it-IT" smtClean="0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4670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OGGETTI con</a:t>
            </a:r>
            <a:r>
              <a:rPr lang="it-IT" baseline="0" dirty="0"/>
              <a:t> </a:t>
            </a:r>
            <a:r>
              <a:rPr lang="it-IT" baseline="0" dirty="0" err="1"/>
              <a:t>affordance</a:t>
            </a:r>
            <a:r>
              <a:rPr lang="it-IT" baseline="0" dirty="0"/>
              <a:t> differenti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Nome Cognome, Affiliazione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49C08E-CF84-4C14-8A0D-B6D0F6574025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it-IT" dirty="0"/>
              <a:t>1. tocco, riconosco, denomino, realizzo l’atto motorio, verifico</a:t>
            </a:r>
          </a:p>
          <a:p>
            <a:pPr lvl="0">
              <a:buNone/>
            </a:pPr>
            <a:r>
              <a:rPr lang="it-IT" dirty="0"/>
              <a:t>2. tocco, riconosco, NON denomino, realizzo l’atto motorio, verifico</a:t>
            </a:r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Nome Cognome, Affiliazione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49C08E-CF84-4C14-8A0D-B6D0F6574025}" type="slidenum">
              <a:rPr lang="it-IT" smtClean="0"/>
              <a:pPr/>
              <a:t>25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guardo la foto, riconosco l’oggetto,  e produco la sequenza di atti motori  che servono quando si usa</a:t>
            </a:r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Nome Cognome, Affiliazione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49C08E-CF84-4C14-8A0D-B6D0F6574025}" type="slidenum">
              <a:rPr lang="it-IT" smtClean="0"/>
              <a:pPr/>
              <a:t>28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800"/>
              </a:spcAft>
              <a:buFont typeface="Arial" panose="020B0604020202020204" pitchFamily="34" charset="0"/>
              <a:buAutoNum type="arabicPeriod"/>
            </a:pPr>
            <a:r>
              <a:rPr lang="it-IT" dirty="0"/>
              <a:t>Il bambino guarda l’atto motorio proposto dall’adulto </a:t>
            </a:r>
          </a:p>
          <a:p>
            <a:pPr marL="514350" indent="-514350">
              <a:spcAft>
                <a:spcPts val="800"/>
              </a:spcAft>
              <a:buNone/>
            </a:pPr>
            <a:r>
              <a:rPr lang="it-IT" dirty="0"/>
              <a:t>      lo riconosce e ricerca  gli  oggetti a cui si riferisce l’azione</a:t>
            </a:r>
          </a:p>
          <a:p>
            <a:pPr marL="514350" indent="-514350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it-IT" dirty="0"/>
              <a:t>2.  Lo  riconosce e rievoca  verbalmente 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gli  oggetti a cui si riferisce l’azione</a:t>
            </a:r>
            <a:endParaRPr lang="it-IT" b="1" dirty="0"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Nome Cognome, Affiliazione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49C08E-CF84-4C14-8A0D-B6D0F6574025}" type="slidenum">
              <a:rPr lang="it-IT" smtClean="0"/>
              <a:pPr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260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CAE5E7-827A-4C94-A6D5-2BECDE30A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5D3B6A7-853E-433B-AE9F-32B5EAD95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B6FED9-26AB-4234-BA9E-D0F9C55B3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56586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D3E9F2-CC7F-4918-BFAC-85B3B71A8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1223"/>
            <a:ext cx="10515600" cy="1027101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63D87E-DFEE-41B3-8D38-B5555911D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31924"/>
            <a:ext cx="10515600" cy="42900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9F2EC5A-9A69-41BD-AF2B-A48D98414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5686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0472FB-B799-490C-901D-A572825A8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6126D55-F996-4228-ADDC-563734C35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1ABE81-3B2F-4834-8807-CF952A3F6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29263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03C814-957E-4869-BEF1-70D9BC911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410" y="790985"/>
            <a:ext cx="9519389" cy="149221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F19355-23C7-4AEF-B289-886895D142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6D87ED2-4A64-4DBF-A339-BC490D5D6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943E2F-87BE-4C28-9361-0344FFD3E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9515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3FB52E-E5F7-4697-BA46-0FB343119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9F9053A-07D7-44D2-A150-B5EC0394C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511A083-0A31-416E-94BD-728C5C2338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75F3C5B-6360-404D-9067-6EF16C5EFD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12AFB31-46FE-4044-9A72-D3AFD6BDBF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A63A954-4CDB-43A7-9BCF-AC38CDDCC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168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19C011-ECD2-4D9B-8BF6-680DE14AC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410" y="790985"/>
            <a:ext cx="9519389" cy="149221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EBA4107-FD52-4605-9150-6325089D8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46132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BB5CF4A-9CFD-4E90-BE24-1DC95D36B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5570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CF7D81-8D23-4BCC-8CBD-87D76627F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23B94F0-2E15-4815-8D07-559F043A5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7EFD8FC-AFC7-49AD-A3A1-EBD0E39D7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22A738C-0195-44B0-8FF6-6BFBE4E26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7508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8A4D47-D2BA-4E83-AAFB-DC36469CD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AFD1579-1A35-430D-948B-20609BB840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4656D32-B0C6-4C19-968C-9669C30AC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40035F5-BD4D-4A3F-A247-D4D740B6C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02329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215CF2-3226-4371-A9C2-06F701611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410" y="790985"/>
            <a:ext cx="9519389" cy="149221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464BC11-9CCD-4DB9-B820-A77AF9EBC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1431924"/>
            <a:ext cx="10515600" cy="4290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AC68621-8187-4C30-B0BA-4426F5597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9606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08C3EAD-19C3-4281-8D28-A005B482C6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8906CC0-8645-4E62-A5ED-FC884DDCC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9ED370-DAD6-4346-A86C-2B27AC43A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99393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E508F0-20EE-44B8-89FF-544924FEE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87109" y="5842341"/>
            <a:ext cx="5886917" cy="739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CEADE548-514E-8967-A85D-AB0814DA9E3F}"/>
              </a:ext>
            </a:extLst>
          </p:cNvPr>
          <p:cNvGrpSpPr/>
          <p:nvPr userDrawn="1"/>
        </p:nvGrpSpPr>
        <p:grpSpPr>
          <a:xfrm>
            <a:off x="1880471" y="5651493"/>
            <a:ext cx="3255880" cy="1033975"/>
            <a:chOff x="1880471" y="5651493"/>
            <a:chExt cx="3255880" cy="1033975"/>
          </a:xfrm>
        </p:grpSpPr>
        <p:pic>
          <p:nvPicPr>
            <p:cNvPr id="4" name="Immagine 3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71035930-0A70-4691-BA93-B942B42229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0471" y="5651493"/>
              <a:ext cx="3255880" cy="1033975"/>
            </a:xfrm>
            <a:prstGeom prst="rect">
              <a:avLst/>
            </a:prstGeom>
          </p:spPr>
        </p:pic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7D487F83-AACF-E27F-E0FD-2D4589FD3481}"/>
                </a:ext>
              </a:extLst>
            </p:cNvPr>
            <p:cNvSpPr/>
            <p:nvPr userDrawn="1"/>
          </p:nvSpPr>
          <p:spPr>
            <a:xfrm>
              <a:off x="3145766" y="5718388"/>
              <a:ext cx="1990585" cy="9001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00" b="0" u="sng" kern="8000" spc="200" baseline="0" dirty="0">
                <a:ln w="9525">
                  <a:solidFill>
                    <a:srgbClr val="01ABBA"/>
                  </a:solidFill>
                </a:ln>
                <a:solidFill>
                  <a:srgbClr val="01ABBA"/>
                </a:solidFill>
                <a:latin typeface="Abadi" panose="020B0604020104020204" pitchFamily="34" charset="0"/>
              </a:endParaRPr>
            </a:p>
          </p:txBody>
        </p:sp>
      </p:grpSp>
      <p:sp>
        <p:nvSpPr>
          <p:cNvPr id="15" name="Rettangolo 14">
            <a:extLst>
              <a:ext uri="{FF2B5EF4-FFF2-40B4-BE49-F238E27FC236}">
                <a16:creationId xmlns:a16="http://schemas.microsoft.com/office/drawing/2014/main" id="{D13662DE-888E-AD19-2F15-03222F52C762}"/>
              </a:ext>
            </a:extLst>
          </p:cNvPr>
          <p:cNvSpPr/>
          <p:nvPr userDrawn="1"/>
        </p:nvSpPr>
        <p:spPr>
          <a:xfrm>
            <a:off x="3016370" y="5721844"/>
            <a:ext cx="1990585" cy="90018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900" b="1" kern="8000" dirty="0">
                <a:ln w="9525">
                  <a:solidFill>
                    <a:srgbClr val="01ABBA"/>
                  </a:solidFill>
                </a:ln>
                <a:solidFill>
                  <a:srgbClr val="01ABBA"/>
                </a:solidFill>
                <a:latin typeface="Abadi" panose="020B0604020202020204" pitchFamily="34" charset="0"/>
              </a:rPr>
              <a:t>3</a:t>
            </a:r>
            <a:r>
              <a:rPr lang="it-IT" sz="1900" b="1" kern="8000" spc="60" dirty="0">
                <a:ln w="9525">
                  <a:solidFill>
                    <a:srgbClr val="01ABBA"/>
                  </a:solidFill>
                </a:ln>
                <a:solidFill>
                  <a:srgbClr val="01ABBA"/>
                </a:solidFill>
                <a:latin typeface="Abadi" panose="020B0604020202020204" pitchFamily="34" charset="0"/>
              </a:rPr>
              <a:t>0</a:t>
            </a:r>
            <a:r>
              <a:rPr lang="it-IT" sz="1900" b="1" kern="8000" spc="60" baseline="30000" dirty="0">
                <a:ln w="9525">
                  <a:solidFill>
                    <a:srgbClr val="01ABBA"/>
                  </a:solidFill>
                </a:ln>
                <a:solidFill>
                  <a:srgbClr val="01ABBA"/>
                </a:solidFill>
                <a:effectLst/>
                <a:latin typeface="Abadi" panose="020B0604020202020204" pitchFamily="34" charset="0"/>
                <a:ea typeface="MS Gothic" panose="020B0609070205080204" pitchFamily="49" charset="-128"/>
              </a:rPr>
              <a:t>o</a:t>
            </a:r>
            <a:r>
              <a:rPr lang="it-IT" sz="1900" b="1" kern="8000" dirty="0">
                <a:ln w="9525">
                  <a:solidFill>
                    <a:srgbClr val="01ABBA"/>
                  </a:solidFill>
                </a:ln>
                <a:solidFill>
                  <a:srgbClr val="01ABBA"/>
                </a:solidFill>
                <a:latin typeface="Abadi" panose="020B0604020202020204" pitchFamily="34" charset="0"/>
              </a:rPr>
              <a:t> </a:t>
            </a:r>
            <a:r>
              <a:rPr lang="it-IT" sz="1900" b="1" kern="8000" spc="130" baseline="0" dirty="0">
                <a:ln w="9525">
                  <a:solidFill>
                    <a:srgbClr val="01ABBA"/>
                  </a:solidFill>
                </a:ln>
                <a:solidFill>
                  <a:srgbClr val="01ABBA"/>
                </a:solidFill>
                <a:latin typeface="Abadi" panose="020B0604020202020204" pitchFamily="34" charset="0"/>
              </a:rPr>
              <a:t>Congresso</a:t>
            </a:r>
          </a:p>
          <a:p>
            <a:pPr algn="ctr"/>
            <a:r>
              <a:rPr lang="it-IT" sz="1700" b="1" kern="8000" dirty="0">
                <a:ln w="9525">
                  <a:solidFill>
                    <a:srgbClr val="BFCE34"/>
                  </a:solidFill>
                </a:ln>
                <a:solidFill>
                  <a:srgbClr val="BFCE34"/>
                </a:solidFill>
                <a:latin typeface="Abadi" panose="020B0604020202020204" pitchFamily="34" charset="0"/>
              </a:rPr>
              <a:t>23/24 </a:t>
            </a:r>
            <a:r>
              <a:rPr lang="it-IT" sz="1700" b="1" kern="8000" spc="130" baseline="0" dirty="0">
                <a:ln w="9525">
                  <a:solidFill>
                    <a:srgbClr val="BFCE34"/>
                  </a:solidFill>
                </a:ln>
                <a:solidFill>
                  <a:srgbClr val="BFCE34"/>
                </a:solidFill>
                <a:latin typeface="Abadi" panose="020B0604020202020204" pitchFamily="34" charset="0"/>
              </a:rPr>
              <a:t>sett</a:t>
            </a:r>
            <a:r>
              <a:rPr lang="it-IT" sz="1700" b="1" kern="8000" dirty="0">
                <a:ln w="9525">
                  <a:solidFill>
                    <a:srgbClr val="BFCE34"/>
                  </a:solidFill>
                </a:ln>
                <a:solidFill>
                  <a:srgbClr val="BFCE34"/>
                </a:solidFill>
                <a:latin typeface="Abadi" panose="020B0604020202020204" pitchFamily="34" charset="0"/>
              </a:rPr>
              <a:t> 2022</a:t>
            </a:r>
          </a:p>
          <a:p>
            <a:pPr algn="l"/>
            <a:r>
              <a:rPr lang="it-IT" sz="1500" b="1" u="none" spc="200" baseline="0" dirty="0">
                <a:solidFill>
                  <a:schemeClr val="bg1"/>
                </a:solidFill>
                <a:effectLst/>
                <a:uFill>
                  <a:solidFill>
                    <a:srgbClr val="BFCE34"/>
                  </a:solidFill>
                </a:uFill>
                <a:latin typeface="Abadi" panose="020B0604020104020204" pitchFamily="34" charset="0"/>
                <a:ea typeface="Times New Roman" panose="02020603050405020304" pitchFamily="18" charset="0"/>
              </a:rPr>
              <a:t>i</a:t>
            </a:r>
            <a:r>
              <a:rPr lang="it-IT" sz="1700" b="1" u="none" spc="200" baseline="0" dirty="0">
                <a:solidFill>
                  <a:srgbClr val="BFCE34"/>
                </a:solidFill>
                <a:effectLst/>
                <a:uFill>
                  <a:solidFill>
                    <a:srgbClr val="BFCE34"/>
                  </a:solidFill>
                </a:uFill>
                <a:latin typeface="Abadi" panose="020B0604020104020204" pitchFamily="34" charset="0"/>
                <a:ea typeface="Times New Roman" panose="02020603050405020304" pitchFamily="18" charset="0"/>
              </a:rPr>
              <a:t>|</a:t>
            </a:r>
            <a:r>
              <a:rPr lang="it-IT" sz="1600" b="0" u="heavy" spc="200" baseline="0" dirty="0">
                <a:solidFill>
                  <a:srgbClr val="01ABBA"/>
                </a:solidFill>
                <a:effectLst/>
                <a:uFill>
                  <a:solidFill>
                    <a:srgbClr val="BFCE34"/>
                  </a:solidFill>
                </a:uFill>
                <a:latin typeface="Abadi" panose="020B0604020104020204" pitchFamily="34" charset="0"/>
                <a:ea typeface="Times New Roman" panose="02020603050405020304" pitchFamily="18" charset="0"/>
              </a:rPr>
              <a:t>Padova</a:t>
            </a:r>
            <a:endParaRPr lang="it-IT" sz="1400" b="0" u="sng" kern="8000" spc="200" baseline="0" dirty="0">
              <a:ln w="9525">
                <a:solidFill>
                  <a:srgbClr val="01ABBA"/>
                </a:solidFill>
              </a:ln>
              <a:solidFill>
                <a:srgbClr val="01ABBA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286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58129" y="585713"/>
            <a:ext cx="10363200" cy="2957532"/>
          </a:xfrm>
        </p:spPr>
        <p:txBody>
          <a:bodyPr>
            <a:normAutofit fontScale="90000"/>
          </a:bodyPr>
          <a:lstStyle/>
          <a:p>
            <a:br>
              <a:rPr lang="it-IT" dirty="0"/>
            </a:br>
            <a:br>
              <a:rPr lang="it-IT" dirty="0"/>
            </a:br>
            <a:br>
              <a:rPr lang="it-IT" dirty="0"/>
            </a:br>
            <a:r>
              <a:rPr lang="it-IT" dirty="0"/>
              <a:t>“</a:t>
            </a:r>
            <a:br>
              <a:rPr lang="it-IT" dirty="0"/>
            </a:br>
            <a:br>
              <a:rPr lang="it-IT" dirty="0"/>
            </a:br>
            <a:r>
              <a:rPr lang="it-IT" sz="4400" i="1" dirty="0"/>
              <a:t>Logopedia in età evolutiva e intervento </a:t>
            </a:r>
            <a:r>
              <a:rPr lang="it-IT" sz="4400" i="1" dirty="0" err="1"/>
              <a:t>SaM</a:t>
            </a:r>
            <a:r>
              <a:rPr lang="it-IT" sz="4400" i="1" dirty="0"/>
              <a:t>:  </a:t>
            </a:r>
            <a:br>
              <a:rPr lang="it-IT" sz="4400" i="1" dirty="0"/>
            </a:br>
            <a:r>
              <a:rPr lang="it-IT" sz="4400" i="1" dirty="0"/>
              <a:t>atti motori, concetti e lessico</a:t>
            </a:r>
            <a:br>
              <a:rPr lang="it-IT" dirty="0"/>
            </a:br>
            <a:r>
              <a:rPr lang="it-IT" dirty="0"/>
              <a:t> </a:t>
            </a:r>
            <a:br>
              <a:rPr lang="it-IT" dirty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2827605"/>
            <a:ext cx="9144000" cy="2957531"/>
          </a:xfrm>
        </p:spPr>
        <p:txBody>
          <a:bodyPr/>
          <a:lstStyle/>
          <a:p>
            <a:r>
              <a:rPr lang="it-IT" dirty="0"/>
              <a:t>Eleonora Carravieri dott.ssa in logopedia</a:t>
            </a:r>
          </a:p>
          <a:p>
            <a:r>
              <a:rPr lang="it-IT" dirty="0"/>
              <a:t>Vania Taverna dott.ssa in logopedia</a:t>
            </a:r>
          </a:p>
          <a:p>
            <a:endParaRPr lang="it-IT" dirty="0"/>
          </a:p>
          <a:p>
            <a:endParaRPr lang="it-IT" dirty="0"/>
          </a:p>
          <a:p>
            <a:pPr algn="l"/>
            <a:r>
              <a:rPr lang="it-IT" dirty="0"/>
              <a:t>                                                   </a:t>
            </a:r>
            <a:r>
              <a:rPr lang="it-IT" dirty="0" err="1"/>
              <a:t>ASaM</a:t>
            </a:r>
            <a:r>
              <a:rPr lang="it-IT" dirty="0"/>
              <a:t> </a:t>
            </a:r>
          </a:p>
          <a:p>
            <a:r>
              <a:rPr lang="it-IT" dirty="0"/>
              <a:t>Associazione operatori Metodo </a:t>
            </a:r>
            <a:r>
              <a:rPr lang="it-IT" dirty="0" err="1"/>
              <a:t>SaM</a:t>
            </a:r>
            <a:endParaRPr lang="it-IT" dirty="0"/>
          </a:p>
          <a:p>
            <a:r>
              <a:rPr lang="it-IT" dirty="0"/>
              <a:t>             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C09D5E7-B755-3805-11B9-DCE06132569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06370"/>
            <a:ext cx="1072082" cy="92934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E206FB-EE34-C466-CFDF-C130A0786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2000" dirty="0"/>
              <a:t> </a:t>
            </a:r>
            <a:r>
              <a:rPr lang="it-IT" dirty="0"/>
              <a:t>Eleonora Carravieri   -  Vania Taverna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76377" y="759126"/>
            <a:ext cx="10817524" cy="4589252"/>
          </a:xfrm>
        </p:spPr>
        <p:txBody>
          <a:bodyPr/>
          <a:lstStyle/>
          <a:p>
            <a:pPr>
              <a:buNone/>
            </a:pPr>
            <a:r>
              <a:rPr lang="it-IT" sz="3600" b="1" dirty="0"/>
              <a:t>metodo </a:t>
            </a:r>
            <a:r>
              <a:rPr lang="it-IT" sz="3600" b="1" dirty="0" err="1"/>
              <a:t>SaM</a:t>
            </a:r>
            <a:r>
              <a:rPr lang="it-IT" sz="3600" b="1" dirty="0"/>
              <a:t> </a:t>
            </a:r>
            <a:r>
              <a:rPr lang="it-IT" sz="3600" dirty="0"/>
              <a:t> e applicazione in terapia </a:t>
            </a:r>
            <a:r>
              <a:rPr lang="it-IT" sz="3600" dirty="0" err="1"/>
              <a:t>logopedica</a:t>
            </a:r>
            <a:r>
              <a:rPr lang="it-IT" sz="3600" dirty="0"/>
              <a:t> </a:t>
            </a:r>
          </a:p>
          <a:p>
            <a:pPr>
              <a:buNone/>
            </a:pPr>
            <a:r>
              <a:rPr lang="it-IT" sz="3600" dirty="0"/>
              <a:t>  come  </a:t>
            </a:r>
            <a:r>
              <a:rPr lang="it-IT" sz="3600" b="1" dirty="0"/>
              <a:t>atti motori e azioni possono </a:t>
            </a:r>
            <a:r>
              <a:rPr lang="it-IT" sz="3600" dirty="0"/>
              <a:t>potenziare:</a:t>
            </a:r>
          </a:p>
          <a:p>
            <a:pPr>
              <a:buNone/>
            </a:pPr>
            <a:endParaRPr lang="it-IT" sz="3600" dirty="0"/>
          </a:p>
          <a:p>
            <a:pPr algn="ctr">
              <a:buNone/>
            </a:pPr>
            <a:r>
              <a:rPr lang="it-IT" sz="3600" dirty="0"/>
              <a:t>Il lessico</a:t>
            </a:r>
          </a:p>
          <a:p>
            <a:pPr algn="ctr">
              <a:buNone/>
            </a:pPr>
            <a:r>
              <a:rPr lang="it-IT" sz="3600" dirty="0"/>
              <a:t>l’organizzazione linguistica </a:t>
            </a:r>
          </a:p>
          <a:p>
            <a:pPr algn="ctr">
              <a:buNone/>
            </a:pPr>
            <a:r>
              <a:rPr lang="it-IT" sz="3600" dirty="0"/>
              <a:t>la formazione dei concetti fino all’analogia</a:t>
            </a:r>
          </a:p>
          <a:p>
            <a:endParaRPr lang="it-IT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F0F0553-A194-4C3F-0A53-10C5AC5F2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</a:t>
            </a:r>
          </a:p>
          <a:p>
            <a:r>
              <a:rPr lang="it-IT" dirty="0"/>
              <a:t> </a:t>
            </a:r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914400" y="642919"/>
            <a:ext cx="10363200" cy="2643205"/>
          </a:xfrm>
        </p:spPr>
        <p:txBody>
          <a:bodyPr>
            <a:normAutofit fontScale="90000"/>
          </a:bodyPr>
          <a:lstStyle/>
          <a:p>
            <a:r>
              <a:rPr lang="it-IT" sz="4000" b="1" dirty="0">
                <a:solidFill>
                  <a:srgbClr val="00B0F0"/>
                </a:solidFill>
              </a:rPr>
              <a:t>cornice teorica di riferimento</a:t>
            </a:r>
            <a:br>
              <a:rPr lang="it-IT" sz="4000" dirty="0">
                <a:latin typeface="+mn-lt"/>
                <a:ea typeface="+mn-ea"/>
                <a:cs typeface="+mn-cs"/>
              </a:rPr>
            </a:br>
            <a:r>
              <a:rPr lang="it-IT" sz="4000" dirty="0">
                <a:latin typeface="+mn-lt"/>
                <a:ea typeface="+mn-ea"/>
                <a:cs typeface="+mn-cs"/>
              </a:rPr>
              <a:t>Neuroni specchio</a:t>
            </a:r>
            <a:br>
              <a:rPr lang="it-IT" sz="4000" dirty="0">
                <a:latin typeface="+mn-lt"/>
                <a:ea typeface="+mn-ea"/>
                <a:cs typeface="+mn-cs"/>
              </a:rPr>
            </a:br>
            <a:r>
              <a:rPr lang="it-IT" sz="4000" dirty="0">
                <a:latin typeface="+mn-lt"/>
                <a:ea typeface="+mn-ea"/>
                <a:cs typeface="+mn-cs"/>
              </a:rPr>
              <a:t>Neuroni canonici e </a:t>
            </a:r>
            <a:r>
              <a:rPr lang="it-IT" sz="4000" dirty="0" err="1">
                <a:latin typeface="+mn-lt"/>
                <a:ea typeface="+mn-ea"/>
                <a:cs typeface="+mn-cs"/>
              </a:rPr>
              <a:t>affordance</a:t>
            </a:r>
            <a:br>
              <a:rPr lang="it-IT" sz="4000" dirty="0">
                <a:latin typeface="+mn-lt"/>
                <a:ea typeface="+mn-ea"/>
                <a:cs typeface="+mn-cs"/>
              </a:rPr>
            </a:br>
            <a:r>
              <a:rPr lang="it-IT" sz="4000" dirty="0">
                <a:latin typeface="+mn-lt"/>
                <a:ea typeface="+mn-ea"/>
                <a:cs typeface="+mn-cs"/>
              </a:rPr>
              <a:t>Immagini mentali motorie e </a:t>
            </a:r>
            <a:r>
              <a:rPr lang="it-IT" sz="4000" dirty="0" err="1">
                <a:latin typeface="+mn-lt"/>
                <a:ea typeface="+mn-ea"/>
                <a:cs typeface="+mn-cs"/>
              </a:rPr>
              <a:t>visuospaziali</a:t>
            </a:r>
            <a:br>
              <a:rPr lang="it-IT" sz="4000" dirty="0">
                <a:latin typeface="+mn-lt"/>
                <a:ea typeface="+mn-ea"/>
                <a:cs typeface="+mn-cs"/>
              </a:rPr>
            </a:br>
            <a:endParaRPr lang="it-IT" sz="40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952464" y="3217762"/>
            <a:ext cx="10477573" cy="2268638"/>
          </a:xfrm>
        </p:spPr>
        <p:txBody>
          <a:bodyPr>
            <a:normAutofit fontScale="85000" lnSpcReduction="20000"/>
          </a:bodyPr>
          <a:lstStyle/>
          <a:p>
            <a:r>
              <a:rPr lang="it-IT" sz="6500" dirty="0"/>
              <a:t>    </a:t>
            </a:r>
            <a:r>
              <a:rPr lang="it-IT" sz="3900" dirty="0">
                <a:solidFill>
                  <a:srgbClr val="00B0F0"/>
                </a:solidFill>
              </a:rPr>
              <a:t>struttura metodologica  </a:t>
            </a:r>
            <a:r>
              <a:rPr lang="it-IT" sz="3900" dirty="0"/>
              <a:t>ha come priorità:</a:t>
            </a:r>
            <a:endParaRPr lang="it-IT" sz="3900" dirty="0">
              <a:highlight>
                <a:srgbClr val="00FF00"/>
              </a:highlight>
            </a:endParaRPr>
          </a:p>
          <a:p>
            <a:r>
              <a:rPr lang="it-IT" sz="3900" dirty="0"/>
              <a:t>esperienza corporea, </a:t>
            </a:r>
          </a:p>
          <a:p>
            <a:r>
              <a:rPr lang="it-IT" sz="3900" dirty="0"/>
              <a:t>   aspetti spaziali e temporali, </a:t>
            </a:r>
          </a:p>
          <a:p>
            <a:r>
              <a:rPr lang="it-IT" sz="3900" dirty="0"/>
              <a:t> processo esecutivo</a:t>
            </a:r>
          </a:p>
          <a:p>
            <a:endParaRPr lang="it-IT" dirty="0"/>
          </a:p>
        </p:txBody>
      </p:sp>
      <p:sp>
        <p:nvSpPr>
          <p:cNvPr id="5" name="Stella a 5 punte 4"/>
          <p:cNvSpPr/>
          <p:nvPr/>
        </p:nvSpPr>
        <p:spPr>
          <a:xfrm>
            <a:off x="952464" y="3786190"/>
            <a:ext cx="762005" cy="64294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tella a 5 punte 6"/>
          <p:cNvSpPr/>
          <p:nvPr/>
        </p:nvSpPr>
        <p:spPr>
          <a:xfrm>
            <a:off x="761963" y="897942"/>
            <a:ext cx="762005" cy="64294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504B4651-3493-2D5C-C1CA-950A7D92E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87109" y="5856409"/>
            <a:ext cx="5886917" cy="739705"/>
          </a:xfrm>
        </p:spPr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199" y="552092"/>
            <a:ext cx="10515600" cy="51068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3600" dirty="0"/>
              <a:t>l’esperienza </a:t>
            </a:r>
            <a:r>
              <a:rPr lang="it-IT" sz="3600" b="1" dirty="0" err="1"/>
              <a:t>sensorimotoria</a:t>
            </a:r>
            <a:r>
              <a:rPr lang="it-IT" sz="3600" dirty="0"/>
              <a:t> è il mezzo per arrivare alla</a:t>
            </a:r>
          </a:p>
          <a:p>
            <a:pPr>
              <a:buNone/>
            </a:pPr>
            <a:r>
              <a:rPr lang="it-IT" sz="3600" dirty="0"/>
              <a:t>formazione dei </a:t>
            </a:r>
            <a:r>
              <a:rPr lang="it-IT" sz="3600" b="1" dirty="0"/>
              <a:t>concetti e al significato.</a:t>
            </a:r>
          </a:p>
          <a:p>
            <a:r>
              <a:rPr lang="it-IT" sz="3600" b="1" dirty="0">
                <a:solidFill>
                  <a:srgbClr val="FF0000"/>
                </a:solidFill>
              </a:rPr>
              <a:t>Immaginare, fare e comprendere </a:t>
            </a:r>
            <a:r>
              <a:rPr lang="it-IT" sz="3600" dirty="0"/>
              <a:t>usano e condividono lo stesso substrato neurologico </a:t>
            </a:r>
          </a:p>
          <a:p>
            <a:r>
              <a:rPr lang="it-IT" sz="3600" dirty="0"/>
              <a:t>I concetti sono nel nostro cervello e sono incarnati</a:t>
            </a:r>
          </a:p>
          <a:p>
            <a:r>
              <a:rPr lang="it-IT" sz="3600" dirty="0"/>
              <a:t>il sistema sensorimotorio è multimodale, come  il linguaggio che  usa contemporaneamente: udito, vista, tatto, atti motori, produzione fonatoria</a:t>
            </a:r>
          </a:p>
          <a:p>
            <a:pPr>
              <a:buNone/>
            </a:pPr>
            <a:r>
              <a:rPr lang="it-IT" sz="2200" b="1" dirty="0"/>
              <a:t>   </a:t>
            </a:r>
            <a:endParaRPr lang="it-IT" sz="2200" dirty="0"/>
          </a:p>
          <a:p>
            <a:pPr>
              <a:buNone/>
            </a:pPr>
            <a:endParaRPr lang="it-IT" sz="3600" dirty="0"/>
          </a:p>
          <a:p>
            <a:pPr>
              <a:buNone/>
            </a:pPr>
            <a:endParaRPr lang="it-IT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90CF7E4B-8CE2-3B92-FF2D-E2BF156BB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199" y="465826"/>
            <a:ext cx="10515600" cy="4520242"/>
          </a:xfrm>
        </p:spPr>
        <p:txBody>
          <a:bodyPr/>
          <a:lstStyle/>
          <a:p>
            <a:pPr>
              <a:buNone/>
            </a:pPr>
            <a:r>
              <a:rPr lang="it-IT" sz="3600" dirty="0"/>
              <a:t>Un concetto trova la via per il suo significato attraverso la nostra capacità di : </a:t>
            </a:r>
          </a:p>
          <a:p>
            <a:pPr algn="ctr">
              <a:buNone/>
            </a:pPr>
            <a:r>
              <a:rPr lang="it-IT" sz="3600" b="1" dirty="0">
                <a:solidFill>
                  <a:srgbClr val="00B050"/>
                </a:solidFill>
              </a:rPr>
              <a:t>immaginarlo</a:t>
            </a:r>
          </a:p>
          <a:p>
            <a:pPr algn="ctr">
              <a:buNone/>
            </a:pPr>
            <a:r>
              <a:rPr lang="it-IT" sz="3600" b="1" dirty="0" err="1">
                <a:solidFill>
                  <a:srgbClr val="00B050"/>
                </a:solidFill>
              </a:rPr>
              <a:t>agirlo</a:t>
            </a:r>
            <a:r>
              <a:rPr lang="it-IT" sz="3600" b="1" dirty="0">
                <a:solidFill>
                  <a:srgbClr val="00B050"/>
                </a:solidFill>
              </a:rPr>
              <a:t> e percepirlo contemporaneamente</a:t>
            </a:r>
            <a:endParaRPr lang="it-IT" sz="3600" dirty="0"/>
          </a:p>
          <a:p>
            <a:pPr>
              <a:buNone/>
            </a:pPr>
            <a:r>
              <a:rPr lang="it-IT" sz="3600" dirty="0"/>
              <a:t>Immaginare è una sorta di </a:t>
            </a:r>
            <a:r>
              <a:rPr lang="it-IT" sz="3600" b="1" dirty="0">
                <a:solidFill>
                  <a:srgbClr val="FF0000"/>
                </a:solidFill>
              </a:rPr>
              <a:t>SIMULAZIONE </a:t>
            </a:r>
            <a:r>
              <a:rPr lang="it-IT" sz="3600" dirty="0"/>
              <a:t>mentale</a:t>
            </a:r>
          </a:p>
          <a:p>
            <a:pPr algn="r">
              <a:buNone/>
            </a:pPr>
            <a:r>
              <a:rPr lang="it-IT" sz="1200" dirty="0"/>
              <a:t>Gallese V. et </a:t>
            </a:r>
            <a:r>
              <a:rPr lang="it-IT" sz="1200" dirty="0" err="1"/>
              <a:t>Lakoff</a:t>
            </a:r>
            <a:r>
              <a:rPr lang="it-IT" sz="1200" dirty="0"/>
              <a:t> G., 2005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FDEA977C-450D-9963-68C8-0152DD513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199" y="548640"/>
            <a:ext cx="10515600" cy="719684"/>
          </a:xfrm>
        </p:spPr>
        <p:txBody>
          <a:bodyPr>
            <a:noAutofit/>
          </a:bodyPr>
          <a:lstStyle/>
          <a:p>
            <a:r>
              <a:rPr lang="it-IT" sz="3600" dirty="0"/>
              <a:t>formazione dei concetti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La </a:t>
            </a:r>
            <a:r>
              <a:rPr lang="it-IT" b="1" dirty="0">
                <a:solidFill>
                  <a:srgbClr val="C00000"/>
                </a:solidFill>
              </a:rPr>
              <a:t>struttura</a:t>
            </a:r>
            <a:r>
              <a:rPr lang="it-IT" dirty="0"/>
              <a:t> è innata,</a:t>
            </a:r>
          </a:p>
          <a:p>
            <a:r>
              <a:rPr lang="it-IT" dirty="0"/>
              <a:t>multimodale,</a:t>
            </a:r>
          </a:p>
          <a:p>
            <a:r>
              <a:rPr lang="it-IT" dirty="0"/>
              <a:t>realizzata con cluster funzionali.</a:t>
            </a:r>
          </a:p>
          <a:p>
            <a:r>
              <a:rPr lang="it-IT" dirty="0"/>
              <a:t>Immaginare permette di comprendere</a:t>
            </a:r>
          </a:p>
          <a:p>
            <a:pPr algn="ctr">
              <a:buNone/>
            </a:pPr>
            <a:r>
              <a:rPr lang="it-IT" b="1" dirty="0">
                <a:solidFill>
                  <a:srgbClr val="C00000"/>
                </a:solidFill>
              </a:rPr>
              <a:t>Azioni, percezioni e simulazioni </a:t>
            </a:r>
            <a:r>
              <a:rPr lang="it-IT" dirty="0"/>
              <a:t>si realizzano attraverso  gli stessi parametri che costituiscono la struttura interna del concetto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7D67438-C027-1D22-A8A0-33274BB4D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199" y="552091"/>
            <a:ext cx="10515600" cy="516992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b="1" dirty="0">
                <a:solidFill>
                  <a:srgbClr val="C00000"/>
                </a:solidFill>
              </a:rPr>
              <a:t>parola concreta</a:t>
            </a:r>
          </a:p>
          <a:p>
            <a:pPr>
              <a:buNone/>
            </a:pPr>
            <a:r>
              <a:rPr lang="it-IT" dirty="0"/>
              <a:t>Si forma a partire dall’esperienza  </a:t>
            </a:r>
            <a:r>
              <a:rPr lang="it-IT" b="1" dirty="0"/>
              <a:t>sensorimotoria</a:t>
            </a:r>
            <a:endParaRPr lang="it-IT" b="1" dirty="0">
              <a:highlight>
                <a:srgbClr val="00FF00"/>
              </a:highlight>
            </a:endParaRPr>
          </a:p>
          <a:p>
            <a:pPr algn="ctr">
              <a:buNone/>
            </a:pPr>
            <a:endParaRPr lang="it-IT" b="1" dirty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it-IT" b="1" dirty="0">
                <a:solidFill>
                  <a:srgbClr val="C00000"/>
                </a:solidFill>
              </a:rPr>
              <a:t>parola astratta</a:t>
            </a:r>
          </a:p>
          <a:p>
            <a:pPr>
              <a:buNone/>
            </a:pPr>
            <a:r>
              <a:rPr lang="it-IT" dirty="0"/>
              <a:t>necessita anche  :</a:t>
            </a:r>
          </a:p>
          <a:p>
            <a:pPr algn="ctr">
              <a:buNone/>
            </a:pPr>
            <a:r>
              <a:rPr lang="it-IT" b="1" dirty="0"/>
              <a:t>dell’aspetto emozionale, </a:t>
            </a:r>
          </a:p>
          <a:p>
            <a:pPr algn="ctr">
              <a:buNone/>
            </a:pPr>
            <a:r>
              <a:rPr lang="it-IT" b="1" dirty="0"/>
              <a:t>dell’esperienza linguistica </a:t>
            </a:r>
          </a:p>
          <a:p>
            <a:pPr algn="ctr">
              <a:buNone/>
            </a:pPr>
            <a:r>
              <a:rPr lang="it-IT" b="1" dirty="0"/>
              <a:t>dell’aspetto sociale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6AC4329-3BCC-A37F-F070-188FC43A1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500333" y="431321"/>
            <a:ext cx="10801708" cy="1224951"/>
          </a:xfrm>
        </p:spPr>
        <p:txBody>
          <a:bodyPr/>
          <a:lstStyle/>
          <a:p>
            <a:r>
              <a:rPr lang="it-IT" sz="2800" dirty="0"/>
              <a:t>La parola non è solo un </a:t>
            </a:r>
            <a:r>
              <a:rPr lang="it-IT" sz="2800" b="1" dirty="0"/>
              <a:t>puntatore</a:t>
            </a:r>
            <a:r>
              <a:rPr lang="it-IT" sz="2800" dirty="0"/>
              <a:t> a un referente , è  da subito uno strumento </a:t>
            </a:r>
            <a:r>
              <a:rPr lang="it-IT" sz="2800" b="1" dirty="0"/>
              <a:t>interno</a:t>
            </a:r>
            <a:r>
              <a:rPr lang="it-IT" sz="2800" dirty="0"/>
              <a:t> e contemporaneamente strumento </a:t>
            </a:r>
            <a:r>
              <a:rPr lang="it-IT" sz="2800" b="1" dirty="0"/>
              <a:t>sociale</a:t>
            </a:r>
          </a:p>
        </p:txBody>
      </p:sp>
      <p:pic>
        <p:nvPicPr>
          <p:cNvPr id="10" name="Segnaposto contenuto 5" descr="B3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61496" y="1424781"/>
            <a:ext cx="4351338" cy="4061619"/>
          </a:xfrm>
        </p:spPr>
      </p:pic>
      <p:pic>
        <p:nvPicPr>
          <p:cNvPr id="11" name="Immagine 10" descr="affer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769" y="1714500"/>
            <a:ext cx="5323272" cy="3771900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9C58E4C9-11EC-18C4-1611-75750DD6A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500333" y="431322"/>
            <a:ext cx="10801708" cy="580928"/>
          </a:xfrm>
        </p:spPr>
        <p:txBody>
          <a:bodyPr/>
          <a:lstStyle/>
          <a:p>
            <a:r>
              <a:rPr lang="it-IT" sz="2800" dirty="0"/>
              <a:t>Le parole sono  più o meno sovrapponibili al concetto che rappresentano</a:t>
            </a:r>
            <a:endParaRPr lang="it-IT" sz="2800" b="1" dirty="0"/>
          </a:p>
        </p:txBody>
      </p:sp>
      <p:pic>
        <p:nvPicPr>
          <p:cNvPr id="7" name="Segnaposto contenuto 6" descr="prende sole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286501" y="1643049"/>
            <a:ext cx="4027312" cy="3412029"/>
          </a:xfrm>
        </p:spPr>
      </p:pic>
      <p:pic>
        <p:nvPicPr>
          <p:cNvPr id="8" name="Segnaposto contenuto 7" descr="3.jpe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1047716" y="1714488"/>
            <a:ext cx="3869342" cy="3369741"/>
          </a:xfr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4158EC67-3C0E-0ACB-3F65-75E038167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</a:t>
            </a:r>
          </a:p>
          <a:p>
            <a:r>
              <a:rPr lang="it-IT" dirty="0"/>
              <a:t> </a:t>
            </a:r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strappa capelli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0" y="999234"/>
            <a:ext cx="5087815" cy="3959213"/>
          </a:xfrm>
        </p:spPr>
      </p:pic>
      <p:pic>
        <p:nvPicPr>
          <p:cNvPr id="5" name="Segnaposto contenuto 4" descr="strapp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87792" y="999234"/>
            <a:ext cx="4427506" cy="3596018"/>
          </a:xfr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FEB2A33F-A41F-8995-2376-CC305D470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 idx="4294967295"/>
          </p:nvPr>
        </p:nvSpPr>
        <p:spPr>
          <a:xfrm>
            <a:off x="621102" y="439739"/>
            <a:ext cx="10626018" cy="149574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br>
              <a:rPr lang="it-IT" sz="2800" b="1" dirty="0"/>
            </a:br>
            <a:r>
              <a:rPr lang="it-IT" sz="2800" b="1" dirty="0"/>
              <a:t> Le esercitazioni </a:t>
            </a:r>
            <a:r>
              <a:rPr lang="it-IT" sz="2800" b="1" dirty="0" err="1"/>
              <a:t>SaM</a:t>
            </a:r>
            <a:r>
              <a:rPr lang="it-IT" sz="2800" b="1" dirty="0"/>
              <a:t> si svolgono come in una </a:t>
            </a:r>
            <a:r>
              <a:rPr lang="it-IT" sz="2800" b="1" dirty="0">
                <a:solidFill>
                  <a:srgbClr val="FF0000"/>
                </a:solidFill>
              </a:rPr>
              <a:t>spirale     </a:t>
            </a:r>
            <a:br>
              <a:rPr lang="it-IT" sz="2800" b="1" dirty="0">
                <a:solidFill>
                  <a:srgbClr val="FF0000"/>
                </a:solidFill>
              </a:rPr>
            </a:br>
            <a:r>
              <a:rPr lang="it-IT" sz="2800" b="1" dirty="0">
                <a:solidFill>
                  <a:srgbClr val="FF0000"/>
                </a:solidFill>
              </a:rPr>
              <a:t>    </a:t>
            </a:r>
            <a:r>
              <a:rPr lang="it-IT" sz="2800" b="1" dirty="0"/>
              <a:t>dal corpo alla parola  fino all’organizzazione linguistica, attraverso:</a:t>
            </a:r>
            <a:br>
              <a:rPr lang="it-IT" sz="3600" b="1" dirty="0"/>
            </a:br>
            <a:endParaRPr lang="it-IT" sz="3600" b="1" dirty="0"/>
          </a:p>
        </p:txBody>
      </p:sp>
      <p:pic>
        <p:nvPicPr>
          <p:cNvPr id="6" name="Immagine 5" descr="spirale ultima ulti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640" y="4292054"/>
            <a:ext cx="1593372" cy="1575345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37D2E2C1-6B65-A60C-71F6-243C5A886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  <p:pic>
        <p:nvPicPr>
          <p:cNvPr id="8" name="Segnaposto contenuto 3" descr="spirale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518" y="1827858"/>
            <a:ext cx="1761201" cy="1694215"/>
          </a:xfrm>
          <a:prstGeom prst="rect">
            <a:avLst/>
          </a:prstGeom>
        </p:spPr>
      </p:pic>
      <p:pic>
        <p:nvPicPr>
          <p:cNvPr id="10" name="Immagine 9" descr="spirale 3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4830" y="3486098"/>
            <a:ext cx="1684075" cy="1665022"/>
          </a:xfrm>
          <a:prstGeom prst="rect">
            <a:avLst/>
          </a:prstGeom>
        </p:spPr>
      </p:pic>
      <p:pic>
        <p:nvPicPr>
          <p:cNvPr id="11" name="Segnaposto contenuto 4" descr="spirale 2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814" y="2754578"/>
            <a:ext cx="1738557" cy="1695502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2468881" y="2026921"/>
            <a:ext cx="4693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apprendimento per imitazione</a:t>
            </a:r>
          </a:p>
        </p:txBody>
      </p:sp>
      <p:sp>
        <p:nvSpPr>
          <p:cNvPr id="13" name="Rettangolo 12"/>
          <p:cNvSpPr/>
          <p:nvPr/>
        </p:nvSpPr>
        <p:spPr>
          <a:xfrm rot="10800000" flipV="1">
            <a:off x="4221480" y="2863477"/>
            <a:ext cx="7406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percezione del movimento  dei segmenti corporei 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6144153" y="3535681"/>
            <a:ext cx="55524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FE  attenzione , memoria di lavoro, inibizione, flessibilità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218286"/>
            <a:ext cx="10515600" cy="1027101"/>
          </a:xfrm>
        </p:spPr>
        <p:txBody>
          <a:bodyPr/>
          <a:lstStyle/>
          <a:p>
            <a:r>
              <a:rPr lang="it-IT" b="1" dirty="0"/>
              <a:t>Movimento - atto motorio -  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112520"/>
            <a:ext cx="10972800" cy="4598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b="1" dirty="0" err="1">
                <a:solidFill>
                  <a:srgbClr val="FF0000"/>
                </a:solidFill>
              </a:rPr>
              <a:t>Movimento</a:t>
            </a:r>
            <a:r>
              <a:rPr lang="it-IT" dirty="0" err="1"/>
              <a:t>=</a:t>
            </a:r>
            <a:r>
              <a:rPr lang="it-IT" dirty="0"/>
              <a:t>  semplice capacità di muovere le dita</a:t>
            </a:r>
          </a:p>
          <a:p>
            <a:pPr>
              <a:buNone/>
            </a:pPr>
            <a:r>
              <a:rPr lang="it-IT" b="1" dirty="0">
                <a:solidFill>
                  <a:srgbClr val="0070C0"/>
                </a:solidFill>
              </a:rPr>
              <a:t>Atto motorio</a:t>
            </a:r>
            <a:r>
              <a:rPr lang="it-IT" dirty="0"/>
              <a:t>=  è finalizzato a uno scopo, l’esperienza  costruisce, amplia e </a:t>
            </a:r>
          </a:p>
          <a:p>
            <a:pPr>
              <a:buNone/>
            </a:pPr>
            <a:r>
              <a:rPr lang="it-IT" dirty="0"/>
              <a:t>modifica  un </a:t>
            </a:r>
            <a:r>
              <a:rPr lang="it-IT" b="1" dirty="0">
                <a:solidFill>
                  <a:srgbClr val="0070C0"/>
                </a:solidFill>
              </a:rPr>
              <a:t>vocabolario</a:t>
            </a:r>
            <a:r>
              <a:rPr lang="it-IT" dirty="0"/>
              <a:t> </a:t>
            </a:r>
            <a:r>
              <a:rPr lang="it-IT" b="1" dirty="0">
                <a:solidFill>
                  <a:srgbClr val="0070C0"/>
                </a:solidFill>
              </a:rPr>
              <a:t>di  atti  motori</a:t>
            </a:r>
            <a:endParaRPr lang="it-IT" dirty="0"/>
          </a:p>
          <a:p>
            <a:r>
              <a:rPr lang="it-IT" b="1" dirty="0"/>
              <a:t>prendere, </a:t>
            </a:r>
            <a:r>
              <a:rPr lang="it-IT" dirty="0"/>
              <a:t>afferrare, strappare, agguantare, stringere, impugnare, brandire, ghermire, pigliare, rubare, togliere, sottrarre, razziare, depredare, arraffare</a:t>
            </a:r>
          </a:p>
          <a:p>
            <a:r>
              <a:rPr lang="it-IT" dirty="0"/>
              <a:t>Figure  retoriche:  sedurre, conquistare, affascinare.</a:t>
            </a:r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</a:rPr>
              <a:t>Azione</a:t>
            </a:r>
            <a:r>
              <a:rPr lang="it-IT" dirty="0"/>
              <a:t>= elemento sovraordinato che nasce da una intenzione con uno scopo ed è composta da atti motori posti in una precisa sequenza temporale </a:t>
            </a:r>
          </a:p>
          <a:p>
            <a:pPr>
              <a:buNone/>
            </a:pPr>
            <a:endParaRPr lang="it-IT" dirty="0">
              <a:highlight>
                <a:srgbClr val="00FF00"/>
              </a:highlight>
            </a:endParaRPr>
          </a:p>
          <a:p>
            <a:pPr>
              <a:buNone/>
            </a:pPr>
            <a:r>
              <a:rPr lang="it-IT" dirty="0"/>
              <a:t> </a:t>
            </a:r>
          </a:p>
          <a:p>
            <a:endParaRPr lang="it-IT" sz="2400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787203F-4562-ABE9-29FA-629E3C855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199" y="465826"/>
            <a:ext cx="10515600" cy="5256186"/>
          </a:xfrm>
        </p:spPr>
        <p:txBody>
          <a:bodyPr/>
          <a:lstStyle/>
          <a:p>
            <a:pPr>
              <a:buNone/>
            </a:pPr>
            <a:endParaRPr lang="it-IT" sz="20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>
              <a:buNone/>
            </a:pPr>
            <a:r>
              <a:rPr lang="it-IT" sz="20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BERE</a:t>
            </a:r>
          </a:p>
          <a:p>
            <a:pPr>
              <a:buNone/>
            </a:pPr>
            <a:r>
              <a:rPr lang="it-IT" sz="20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Concetto: </a:t>
            </a:r>
            <a:r>
              <a:rPr lang="it-IT" sz="2000" dirty="0">
                <a:latin typeface="+mj-lt"/>
                <a:ea typeface="+mj-ea"/>
                <a:cs typeface="+mj-cs"/>
              </a:rPr>
              <a:t>portare l’acqua alla bocca</a:t>
            </a:r>
          </a:p>
          <a:p>
            <a:pPr>
              <a:buNone/>
            </a:pPr>
            <a:r>
              <a:rPr lang="it-IT" sz="20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Azione </a:t>
            </a:r>
            <a:r>
              <a:rPr lang="it-IT" sz="2000" dirty="0"/>
              <a:t>è composta da più atti motori</a:t>
            </a:r>
          </a:p>
          <a:p>
            <a:pPr>
              <a:buNone/>
            </a:pPr>
            <a:r>
              <a:rPr lang="it-IT" sz="2000" dirty="0"/>
              <a:t>prendo/afferro, sposto  verso la bocca , apro la bocca, verso e deglutisco MA……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5" name="Immagine 4" descr="bere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208" y="2748284"/>
            <a:ext cx="4244195" cy="2876139"/>
          </a:xfrm>
          <a:prstGeom prst="rect">
            <a:avLst/>
          </a:prstGeom>
        </p:spPr>
      </p:pic>
      <p:pic>
        <p:nvPicPr>
          <p:cNvPr id="6" name="Immagine 5" descr="bere 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687" y="2449902"/>
            <a:ext cx="4888301" cy="3174521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2398C997-F2A9-1CA9-22A0-9C1D0CB62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bere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309" y="1587260"/>
            <a:ext cx="3623096" cy="3657600"/>
          </a:xfrm>
        </p:spPr>
      </p:pic>
      <p:pic>
        <p:nvPicPr>
          <p:cNvPr id="6" name="Immagine 5" descr="Donna-tisana-inver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415" y="1720969"/>
            <a:ext cx="3703607" cy="3657600"/>
          </a:xfrm>
          <a:prstGeom prst="rect">
            <a:avLst/>
          </a:prstGeom>
        </p:spPr>
      </p:pic>
      <p:pic>
        <p:nvPicPr>
          <p:cNvPr id="7" name="Immagine 6" descr="cane_acqua1120x63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049" y="1535502"/>
            <a:ext cx="4006489" cy="3786996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ADA142F-3C18-D08F-7BD2-B5978D6C9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7FA16A-CFC0-4C5F-B502-CF7E874B1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C00000"/>
                </a:solidFill>
              </a:rPr>
              <a:t>Contenuti  e esperienza personale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1A18BF-4333-4E30-A23D-CDE4366B3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62" y="1214422"/>
            <a:ext cx="10762399" cy="4671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/>
              <a:t>Qualsiasi oggetto, azione, storia o procedura</a:t>
            </a:r>
          </a:p>
          <a:p>
            <a:pPr>
              <a:buNone/>
            </a:pPr>
            <a:r>
              <a:rPr lang="it-IT" dirty="0"/>
              <a:t>offre atti motori e azioni 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dirty="0"/>
              <a:t>su cui lavorare.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7" name="Immagine 6" descr="sca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1371" y="911417"/>
            <a:ext cx="2489200" cy="1866900"/>
          </a:xfrm>
          <a:prstGeom prst="rect">
            <a:avLst/>
          </a:prstGeom>
        </p:spPr>
      </p:pic>
      <p:pic>
        <p:nvPicPr>
          <p:cNvPr id="8" name="Immagine 7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81" y="2967486"/>
            <a:ext cx="1905000" cy="1966823"/>
          </a:xfrm>
          <a:prstGeom prst="rect">
            <a:avLst/>
          </a:prstGeom>
        </p:spPr>
      </p:pic>
      <p:pic>
        <p:nvPicPr>
          <p:cNvPr id="9" name="Immagine 8" descr="B4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81077" y="2938640"/>
            <a:ext cx="2762269" cy="2071702"/>
          </a:xfrm>
          <a:prstGeom prst="rect">
            <a:avLst/>
          </a:prstGeom>
        </p:spPr>
      </p:pic>
      <p:pic>
        <p:nvPicPr>
          <p:cNvPr id="10" name="Immagine 9" descr="mariu05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738" y="2639683"/>
            <a:ext cx="2281341" cy="2518914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F304B91-C014-FE97-A26A-7A114E740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  <p:extLst>
      <p:ext uri="{BB962C8B-B14F-4D97-AF65-F5344CB8AC3E}">
        <p14:creationId xmlns:p14="http://schemas.microsoft.com/office/powerpoint/2010/main" val="214835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199" y="2321168"/>
            <a:ext cx="10515600" cy="3400843"/>
          </a:xfrm>
        </p:spPr>
        <p:txBody>
          <a:bodyPr/>
          <a:lstStyle/>
          <a:p>
            <a:pPr lvl="0"/>
            <a:r>
              <a:rPr lang="it-IT" dirty="0"/>
              <a:t>Conosce il nome?</a:t>
            </a:r>
          </a:p>
          <a:p>
            <a:pPr lvl="0"/>
            <a:r>
              <a:rPr lang="it-IT" dirty="0"/>
              <a:t>Sa usare l’oggetto?</a:t>
            </a:r>
          </a:p>
          <a:p>
            <a:pPr lvl="0"/>
            <a:r>
              <a:rPr lang="it-IT" dirty="0"/>
              <a:t>Sa riprodurre l’atto motorio dell’uso?</a:t>
            </a:r>
          </a:p>
          <a:p>
            <a:pPr lvl="0"/>
            <a:r>
              <a:rPr lang="it-IT" dirty="0"/>
              <a:t>Com’è la qualità della sua  prassia?  Com’è la forma , la direzione nello spazio,</a:t>
            </a:r>
            <a:r>
              <a:rPr lang="it-IT" dirty="0" err="1"/>
              <a:t>….tempo</a:t>
            </a:r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9308916-2CF0-D671-113D-6995C4EF5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858129" y="1012250"/>
            <a:ext cx="9860279" cy="917017"/>
          </a:xfrm>
        </p:spPr>
        <p:txBody>
          <a:bodyPr/>
          <a:lstStyle/>
          <a:p>
            <a:r>
              <a:rPr lang="it-IT" sz="4000" dirty="0">
                <a:solidFill>
                  <a:srgbClr val="00B050"/>
                </a:solidFill>
              </a:rPr>
              <a:t>Si inizia verificando  le conoscenze personali:</a:t>
            </a:r>
            <a:br>
              <a:rPr lang="it-IT" dirty="0">
                <a:solidFill>
                  <a:srgbClr val="00B050"/>
                </a:solidFill>
              </a:rPr>
            </a:br>
            <a:endParaRPr lang="it-IT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17429" y="759124"/>
            <a:ext cx="10515600" cy="4755854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None/>
            </a:pPr>
            <a:r>
              <a:rPr lang="it-IT" sz="44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40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E i prerequisiti</a:t>
            </a:r>
          </a:p>
          <a:p>
            <a:pPr>
              <a:buNone/>
            </a:pPr>
            <a:r>
              <a:rPr lang="it-IT" dirty="0"/>
              <a:t>Le attività SaM di integrazione multimodale basilari sono i </a:t>
            </a:r>
            <a:r>
              <a:rPr lang="it-IT" b="1" dirty="0">
                <a:solidFill>
                  <a:srgbClr val="FF0000"/>
                </a:solidFill>
              </a:rPr>
              <a:t>MATTONI </a:t>
            </a:r>
            <a:r>
              <a:rPr lang="it-IT" dirty="0"/>
              <a:t> necessari</a:t>
            </a:r>
          </a:p>
          <a:p>
            <a:r>
              <a:rPr lang="it-IT" dirty="0"/>
              <a:t>Posizioni del corpo, braccia,mani e dita, con copia a specchio di movimenti</a:t>
            </a:r>
            <a:endParaRPr lang="it-IT" dirty="0">
              <a:highlight>
                <a:srgbClr val="00FF00"/>
              </a:highlight>
            </a:endParaRPr>
          </a:p>
          <a:p>
            <a:r>
              <a:rPr lang="it-IT" dirty="0"/>
              <a:t>Contatti puntuali</a:t>
            </a:r>
          </a:p>
          <a:p>
            <a:r>
              <a:rPr lang="it-IT" dirty="0"/>
              <a:t>Manipolazione di oggetti e strumenti</a:t>
            </a:r>
            <a:r>
              <a:rPr lang="it-IT" dirty="0">
                <a:highlight>
                  <a:srgbClr val="00FF00"/>
                </a:highlight>
              </a:rPr>
              <a:t> </a:t>
            </a:r>
          </a:p>
          <a:p>
            <a:r>
              <a:rPr lang="it-IT" dirty="0"/>
              <a:t>Esperienze sensomotorie  a partire dall’oggetto </a:t>
            </a:r>
          </a:p>
          <a:p>
            <a:endParaRPr lang="it-IT" dirty="0"/>
          </a:p>
        </p:txBody>
      </p:sp>
      <p:pic>
        <p:nvPicPr>
          <p:cNvPr id="4" name="Segnaposto contenuto 3" descr="spirale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4520" y="3261360"/>
            <a:ext cx="1867946" cy="1828799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7C7FC876-0401-029F-EF73-9801C8A85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199" y="621102"/>
            <a:ext cx="10515600" cy="510091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it-IT" b="1" dirty="0">
              <a:highlight>
                <a:srgbClr val="00FF00"/>
              </a:highlight>
            </a:endParaRPr>
          </a:p>
          <a:p>
            <a:pPr marL="514350" indent="-514350">
              <a:buNone/>
            </a:pPr>
            <a:r>
              <a:rPr lang="it-IT" b="1" dirty="0"/>
              <a:t>Posizioni con consegna  visiva imitativa</a:t>
            </a:r>
            <a:r>
              <a:rPr lang="it-IT" dirty="0"/>
              <a:t> (lavoro con i neuroni specchio per le prassie che poi useremo)</a:t>
            </a:r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 descr="cons VISIVA0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2550751"/>
            <a:ext cx="4163785" cy="3231425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469360D4-1269-DE22-D3F7-8880B6191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  <p:extLst>
      <p:ext uri="{BB962C8B-B14F-4D97-AF65-F5344CB8AC3E}">
        <p14:creationId xmlns:p14="http://schemas.microsoft.com/office/powerpoint/2010/main" val="1317095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199" y="241223"/>
            <a:ext cx="10515600" cy="82557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Azione proposta: prendere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/>
              <a:t>Esplorazione dei diversi modi di prendere  nello spazio personale </a:t>
            </a:r>
            <a:endParaRPr lang="it-IT" b="1" dirty="0"/>
          </a:p>
          <a:p>
            <a:endParaRPr lang="it-IT" dirty="0"/>
          </a:p>
        </p:txBody>
      </p:sp>
      <p:pic>
        <p:nvPicPr>
          <p:cNvPr id="4" name="Immagine 3" descr="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16" y="3071810"/>
            <a:ext cx="3343192" cy="2500330"/>
          </a:xfrm>
          <a:prstGeom prst="rect">
            <a:avLst/>
          </a:prstGeom>
        </p:spPr>
      </p:pic>
      <p:pic>
        <p:nvPicPr>
          <p:cNvPr id="5" name="Immagine 4" descr="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49" y="3143248"/>
            <a:ext cx="4095779" cy="2428892"/>
          </a:xfrm>
          <a:prstGeom prst="rect">
            <a:avLst/>
          </a:prstGeom>
        </p:spPr>
      </p:pic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9C0008B-9A9A-4CE9-F609-4E004A49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cons verbale03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24635" y="1702191"/>
            <a:ext cx="7221071" cy="4019159"/>
          </a:xfr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40A6DB3-D7B6-38CA-2570-62EEFD1FA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  <p:sp>
        <p:nvSpPr>
          <p:cNvPr id="3" name="Titolo 9">
            <a:extLst>
              <a:ext uri="{FF2B5EF4-FFF2-40B4-BE49-F238E27FC236}">
                <a16:creationId xmlns:a16="http://schemas.microsoft.com/office/drawing/2014/main" id="{BD24E722-9342-5EE3-5ED8-869D22DA2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344" y="790985"/>
            <a:ext cx="10784456" cy="911206"/>
          </a:xfrm>
        </p:spPr>
        <p:txBody>
          <a:bodyPr>
            <a:normAutofit fontScale="90000"/>
          </a:bodyPr>
          <a:lstStyle/>
          <a:p>
            <a:r>
              <a:rPr lang="it-IT" sz="3100" dirty="0"/>
              <a:t>Oggetti e strumenti: spazio </a:t>
            </a:r>
            <a:r>
              <a:rPr lang="it-IT" sz="3100" dirty="0" err="1"/>
              <a:t>peripersonale</a:t>
            </a:r>
            <a:r>
              <a:rPr lang="it-IT" sz="3100" dirty="0"/>
              <a:t> </a:t>
            </a:r>
            <a:br>
              <a:rPr lang="it-IT" dirty="0"/>
            </a:br>
            <a:r>
              <a:rPr lang="it-IT" sz="3100" dirty="0"/>
              <a:t>fammi vedere come prendi questi oggetti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569344" y="790985"/>
            <a:ext cx="10784456" cy="796275"/>
          </a:xfrm>
        </p:spPr>
        <p:txBody>
          <a:bodyPr>
            <a:normAutofit/>
          </a:bodyPr>
          <a:lstStyle/>
          <a:p>
            <a:r>
              <a:rPr lang="it-IT" dirty="0"/>
              <a:t>spazio </a:t>
            </a:r>
            <a:r>
              <a:rPr lang="it-IT" dirty="0" err="1"/>
              <a:t>peripersonale</a:t>
            </a:r>
            <a:r>
              <a:rPr lang="it-IT" dirty="0"/>
              <a:t>  </a:t>
            </a:r>
          </a:p>
        </p:txBody>
      </p:sp>
      <p:pic>
        <p:nvPicPr>
          <p:cNvPr id="4" name="Segnaposto contenuto 3" descr="6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1928802"/>
            <a:ext cx="5384800" cy="3604640"/>
          </a:xfrm>
        </p:spPr>
      </p:pic>
      <p:pic>
        <p:nvPicPr>
          <p:cNvPr id="5" name="Immagine 4" descr="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1" y="2000241"/>
            <a:ext cx="5238787" cy="3500462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AFCC75B9-3423-5644-6736-081FE0FDB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36C7B6-DC6D-1B03-4668-EAE34DAAF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487681"/>
            <a:ext cx="9905999" cy="1173480"/>
          </a:xfrm>
        </p:spPr>
        <p:txBody>
          <a:bodyPr/>
          <a:lstStyle/>
          <a:p>
            <a:r>
              <a:rPr lang="it-IT" sz="3600" dirty="0"/>
              <a:t>Fammi vedere come prendi questi oggetti</a:t>
            </a:r>
            <a:br>
              <a:rPr lang="it-IT" sz="3600" dirty="0"/>
            </a:br>
            <a:r>
              <a:rPr lang="it-IT" sz="3600" dirty="0"/>
              <a:t>modalità verbale 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9C25548-50EB-8B0A-6589-8A80C9A3B97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dirty="0"/>
              <a:t>Piatto </a:t>
            </a:r>
          </a:p>
          <a:p>
            <a:r>
              <a:rPr lang="it-IT" dirty="0"/>
              <a:t>ciotola </a:t>
            </a:r>
          </a:p>
          <a:p>
            <a:r>
              <a:rPr lang="it-IT" dirty="0"/>
              <a:t>un foglio </a:t>
            </a:r>
          </a:p>
          <a:p>
            <a:r>
              <a:rPr lang="it-IT" dirty="0"/>
              <a:t>l’astuccio </a:t>
            </a:r>
          </a:p>
          <a:p>
            <a:r>
              <a:rPr lang="it-IT" dirty="0"/>
              <a:t>scatola panettone </a:t>
            </a:r>
          </a:p>
          <a:p>
            <a:r>
              <a:rPr lang="it-IT" dirty="0"/>
              <a:t>quaderno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D6EEF1E-00F7-73AE-8CB0-1B73ED74F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34731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556755" y="792188"/>
            <a:ext cx="10836214" cy="882540"/>
          </a:xfrm>
        </p:spPr>
        <p:txBody>
          <a:bodyPr>
            <a:normAutofit/>
          </a:bodyPr>
          <a:lstStyle/>
          <a:p>
            <a:r>
              <a:rPr lang="it-IT" dirty="0"/>
              <a:t>spazio extra personale </a:t>
            </a:r>
          </a:p>
        </p:txBody>
      </p:sp>
      <p:pic>
        <p:nvPicPr>
          <p:cNvPr id="4" name="Segnaposto contenuto 3" descr="B6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6755" y="1409700"/>
            <a:ext cx="5384800" cy="4038600"/>
          </a:xfrm>
        </p:spPr>
      </p:pic>
      <p:pic>
        <p:nvPicPr>
          <p:cNvPr id="5" name="Immagine 4" descr="B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8799" y="1233458"/>
            <a:ext cx="5143536" cy="4214842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E797474-5269-047E-DD91-A3362AB1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F914E6-46E0-B9DF-710B-4D72B1EA2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920" y="364745"/>
            <a:ext cx="9519389" cy="1492210"/>
          </a:xfrm>
        </p:spPr>
        <p:txBody>
          <a:bodyPr/>
          <a:lstStyle/>
          <a:p>
            <a:pPr algn="ctr"/>
            <a:r>
              <a:rPr lang="it-IT" sz="2800" b="1" dirty="0"/>
              <a:t>Fammi vedere come prendi questi oggetti</a:t>
            </a:r>
            <a:br>
              <a:rPr lang="it-IT" sz="2800" b="1" dirty="0"/>
            </a:br>
            <a:r>
              <a:rPr lang="it-IT" sz="2800" b="1" dirty="0"/>
              <a:t>modalità visiva o verbale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961EEA-F6CD-B5B9-51A0-CA2E3EE43F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9951720" cy="4351338"/>
          </a:xfrm>
        </p:spPr>
        <p:txBody>
          <a:bodyPr/>
          <a:lstStyle/>
          <a:p>
            <a:pPr>
              <a:buNone/>
            </a:pPr>
            <a:r>
              <a:rPr lang="it-IT" dirty="0"/>
              <a:t>Fammi vedere come: </a:t>
            </a:r>
          </a:p>
          <a:p>
            <a:r>
              <a:rPr lang="it-IT" dirty="0"/>
              <a:t>Prendi una scatola da uno scaffale in alto</a:t>
            </a:r>
          </a:p>
          <a:p>
            <a:r>
              <a:rPr lang="it-IT" dirty="0"/>
              <a:t>Lanci o prendi una palla</a:t>
            </a:r>
          </a:p>
          <a:p>
            <a:r>
              <a:rPr lang="it-IT" dirty="0"/>
              <a:t>Appendi un quadro</a:t>
            </a:r>
          </a:p>
          <a:p>
            <a:r>
              <a:rPr lang="it-IT" dirty="0"/>
              <a:t>Tieni fermo qualcosa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ECC8237-6328-9D66-21FA-613DF61A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21524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 </a:t>
            </a:r>
            <a:r>
              <a:rPr lang="it-IT" b="1" dirty="0">
                <a:solidFill>
                  <a:srgbClr val="00B050"/>
                </a:solidFill>
              </a:rPr>
              <a:t>Con oggetto</a:t>
            </a:r>
            <a:endParaRPr lang="it-IT" dirty="0">
              <a:solidFill>
                <a:srgbClr val="00B050"/>
              </a:solidFill>
              <a:highlight>
                <a:srgbClr val="00FF00"/>
              </a:highligh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17917" y="1397479"/>
            <a:ext cx="3933911" cy="4307280"/>
          </a:xfrm>
        </p:spPr>
        <p:txBody>
          <a:bodyPr/>
          <a:lstStyle/>
          <a:p>
            <a:pPr>
              <a:buNone/>
            </a:pPr>
            <a:r>
              <a:rPr lang="it-IT" b="1" dirty="0"/>
              <a:t>Consegna tattile</a:t>
            </a:r>
            <a:endParaRPr lang="it-IT" dirty="0"/>
          </a:p>
          <a:p>
            <a:pPr marL="514350" indent="-514350">
              <a:buNone/>
            </a:pPr>
            <a:r>
              <a:rPr lang="it-IT" b="1" dirty="0"/>
              <a:t> </a:t>
            </a:r>
            <a:endParaRPr lang="it-IT" dirty="0"/>
          </a:p>
        </p:txBody>
      </p:sp>
      <p:pic>
        <p:nvPicPr>
          <p:cNvPr id="6" name="Immagine 5" descr="cons tatti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430" y="1355289"/>
            <a:ext cx="5580888" cy="4142232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52C05E7-63EB-3D8D-18E6-F5C376A52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</a:t>
            </a:r>
          </a:p>
          <a:p>
            <a:r>
              <a:rPr lang="it-IT" dirty="0"/>
              <a:t> </a:t>
            </a:r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A083D8-9421-2449-14A5-ABC941DC2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60120"/>
            <a:ext cx="10515600" cy="4761892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L’adulto descrive  un oggetto facendo riferimento alla categoria e\o ai concetti sovraordinati: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 la forma rotonda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di plastica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poco pesante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usa all’aperto o in palestra…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bambino  individua l’oggetto cercandolo nel sacchetto </a:t>
            </a:r>
          </a:p>
          <a:p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358FBC2-5236-B7F4-E73C-62E140624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Eleonora Carravieri   -  Vania Taverna ASaM Mail: asam.associazione@metodosam.it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3765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5142" y="1012250"/>
            <a:ext cx="10515600" cy="657769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Senza oggetto 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199" y="1670018"/>
            <a:ext cx="10515600" cy="405199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None/>
            </a:pPr>
            <a:r>
              <a:rPr lang="it-IT" sz="2400" dirty="0"/>
              <a:t>Lo spazio personale ci permette di fare un </a:t>
            </a:r>
            <a:r>
              <a:rPr lang="it-IT" sz="2400" b="1" dirty="0"/>
              <a:t>intervento in dinamica:</a:t>
            </a:r>
          </a:p>
          <a:p>
            <a:pPr>
              <a:lnSpc>
                <a:spcPct val="120000"/>
              </a:lnSpc>
              <a:buNone/>
            </a:pPr>
            <a:r>
              <a:rPr lang="it-IT" sz="2400" dirty="0"/>
              <a:t>uso il corpo  e  il vocabolario di atti motori conosciuti dal bambino,  per evocare il </a:t>
            </a:r>
          </a:p>
          <a:p>
            <a:pPr>
              <a:lnSpc>
                <a:spcPct val="120000"/>
              </a:lnSpc>
              <a:buNone/>
            </a:pPr>
            <a:r>
              <a:rPr lang="it-IT" sz="2400" dirty="0"/>
              <a:t>lessico più adeguato.</a:t>
            </a:r>
          </a:p>
          <a:p>
            <a:pPr>
              <a:lnSpc>
                <a:spcPct val="120000"/>
              </a:lnSpc>
              <a:buNone/>
            </a:pPr>
            <a:r>
              <a:rPr lang="it-IT" sz="2400" dirty="0"/>
              <a:t>Le  </a:t>
            </a:r>
            <a:r>
              <a:rPr lang="it-IT" sz="2400" b="1" dirty="0"/>
              <a:t>attività mimate</a:t>
            </a:r>
            <a:r>
              <a:rPr lang="it-IT" sz="2400" dirty="0"/>
              <a:t>, si caratterizzano per  la programmazione di una azione sulla</a:t>
            </a:r>
          </a:p>
          <a:p>
            <a:pPr>
              <a:lnSpc>
                <a:spcPct val="120000"/>
              </a:lnSpc>
              <a:buNone/>
            </a:pPr>
            <a:r>
              <a:rPr lang="it-IT" sz="2400" dirty="0"/>
              <a:t>base  dell’ </a:t>
            </a:r>
            <a:r>
              <a:rPr lang="it-IT" sz="2400" b="1" dirty="0"/>
              <a:t>attivazione di una immagine mentale </a:t>
            </a:r>
            <a:r>
              <a:rPr lang="it-IT" sz="2400" dirty="0"/>
              <a:t>di: </a:t>
            </a:r>
          </a:p>
          <a:p>
            <a:pPr>
              <a:lnSpc>
                <a:spcPct val="120000"/>
              </a:lnSpc>
              <a:buNone/>
            </a:pPr>
            <a:r>
              <a:rPr lang="it-IT" sz="2400" dirty="0"/>
              <a:t>un oggetto, uno strumento, una azione complessa, che richiede di  mettere in </a:t>
            </a:r>
          </a:p>
          <a:p>
            <a:pPr>
              <a:lnSpc>
                <a:spcPct val="120000"/>
              </a:lnSpc>
              <a:buNone/>
            </a:pPr>
            <a:r>
              <a:rPr lang="it-IT" sz="2400" dirty="0"/>
              <a:t>sequenza  atti motori per raggiungere uno  scopo. </a:t>
            </a:r>
          </a:p>
          <a:p>
            <a:pPr>
              <a:buNone/>
            </a:pPr>
            <a:endParaRPr lang="it-IT" sz="2400" dirty="0"/>
          </a:p>
          <a:p>
            <a:endParaRPr lang="it-IT" sz="2400" dirty="0"/>
          </a:p>
        </p:txBody>
      </p:sp>
      <p:pic>
        <p:nvPicPr>
          <p:cNvPr id="4" name="Segnaposto contenuto 4" descr="spirale 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76" y="285729"/>
            <a:ext cx="1506963" cy="1214446"/>
          </a:xfrm>
          <a:prstGeom prst="rect">
            <a:avLst/>
          </a:prstGeom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BABE1ED-79B4-91B0-F52F-EE65DDF74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  <p:extLst>
      <p:ext uri="{BB962C8B-B14F-4D97-AF65-F5344CB8AC3E}">
        <p14:creationId xmlns:p14="http://schemas.microsoft.com/office/powerpoint/2010/main" val="8087237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199" y="393895"/>
            <a:ext cx="10515600" cy="532811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r>
              <a:rPr lang="it-IT" b="1" dirty="0"/>
              <a:t>consegna visiva da  foto o disegno :</a:t>
            </a:r>
          </a:p>
          <a:p>
            <a:pPr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 descr="cons VISIVA prassia0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162" y="1405890"/>
            <a:ext cx="5027676" cy="4046220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775B17B7-041B-1305-FF29-D0092866A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58129" y="548016"/>
            <a:ext cx="10515600" cy="48378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b="1" dirty="0"/>
              <a:t>consegna visiva con risposta verbale</a:t>
            </a:r>
            <a:endParaRPr lang="it-IT" dirty="0"/>
          </a:p>
          <a:p>
            <a:pPr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5" name="Immagine 4" descr="cons VISIVA risp verbale0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762" y="1472184"/>
            <a:ext cx="6856476" cy="3913632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162870C-4B17-5718-1E3B-3BDE09DBB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  <p:extLst>
      <p:ext uri="{BB962C8B-B14F-4D97-AF65-F5344CB8AC3E}">
        <p14:creationId xmlns:p14="http://schemas.microsoft.com/office/powerpoint/2010/main" val="2880775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AC24D9-739F-404C-A8F1-54F29C806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586596"/>
            <a:ext cx="9776792" cy="47731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b="1" dirty="0"/>
              <a:t>Consegna verbale con risposta motoria</a:t>
            </a:r>
          </a:p>
          <a:p>
            <a:pPr>
              <a:buNone/>
            </a:pPr>
            <a:endParaRPr lang="it-IT" b="1" dirty="0"/>
          </a:p>
          <a:p>
            <a:pPr marL="514350" indent="-514350">
              <a:buNone/>
            </a:pPr>
            <a:r>
              <a:rPr lang="it-IT" dirty="0"/>
              <a:t>Il bambino ascolta la consegna e esegue gli atti motori  richiesti: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Consegna in sintesi : spremi</a:t>
            </a:r>
          </a:p>
          <a:p>
            <a:pPr marL="514350" indent="-514350">
              <a:buNone/>
            </a:pPr>
            <a:endParaRPr lang="it-IT" dirty="0"/>
          </a:p>
          <a:p>
            <a:pPr marL="514350" indent="-514350">
              <a:buNone/>
            </a:pPr>
            <a:r>
              <a:rPr lang="it-IT" dirty="0"/>
              <a:t>2.   Consegna in sequenza:</a:t>
            </a:r>
          </a:p>
          <a:p>
            <a:pPr marL="514350" indent="-514350">
              <a:buNone/>
            </a:pPr>
            <a:r>
              <a:rPr lang="it-IT" dirty="0"/>
              <a:t>Prendi l’arancio, taglialo, spremilo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it-IT" dirty="0"/>
              <a:t> 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EA529E8-E574-B784-A204-311ACBDAD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</a:t>
            </a:r>
          </a:p>
          <a:p>
            <a:r>
              <a:rPr lang="it-IT" dirty="0"/>
              <a:t> </a:t>
            </a:r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  <p:extLst>
      <p:ext uri="{BB962C8B-B14F-4D97-AF65-F5344CB8AC3E}">
        <p14:creationId xmlns:p14="http://schemas.microsoft.com/office/powerpoint/2010/main" val="1761854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dirty="0"/>
            </a:br>
            <a:r>
              <a:rPr lang="it-IT" dirty="0"/>
              <a:t>Esperienza </a:t>
            </a:r>
            <a:r>
              <a:rPr lang="it-IT" dirty="0" err="1"/>
              <a:t>sensorimotoria</a:t>
            </a:r>
            <a:r>
              <a:rPr lang="it-IT" dirty="0"/>
              <a:t> in </a:t>
            </a:r>
            <a:r>
              <a:rPr lang="it-IT" dirty="0" err="1"/>
              <a:t>role</a:t>
            </a:r>
            <a:r>
              <a:rPr lang="it-IT" dirty="0"/>
              <a:t> play </a:t>
            </a:r>
            <a:br>
              <a:rPr lang="it-IT" dirty="0"/>
            </a:b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sz="3600" b="1" dirty="0"/>
              <a:t>Realizzazione dell’azione </a:t>
            </a:r>
          </a:p>
          <a:p>
            <a:pPr>
              <a:buNone/>
            </a:pPr>
            <a:r>
              <a:rPr lang="it-IT" sz="3600" dirty="0"/>
              <a:t>     il bambino ascolta la descrizione  di una sequenza  di comandi che esegue contemporaneamente per realizzare un’azione su un oggetto presente  ( o su un oggetto immaginato)</a:t>
            </a:r>
          </a:p>
          <a:p>
            <a:r>
              <a:rPr lang="it-IT" sz="3600" b="1" dirty="0"/>
              <a:t>Comprensione di un’ azione  simulata </a:t>
            </a:r>
          </a:p>
          <a:p>
            <a:pPr>
              <a:buNone/>
            </a:pPr>
            <a:r>
              <a:rPr lang="it-IT" sz="3600" dirty="0"/>
              <a:t>    il bambino esegue una sequenza  di atti motori che simulano un’azione che l’adulto non conosce e che deve riconoscere.</a:t>
            </a:r>
            <a:endParaRPr lang="it-IT" sz="3600" i="1" dirty="0">
              <a:highlight>
                <a:srgbClr val="FFFF00"/>
              </a:highlight>
            </a:endParaRPr>
          </a:p>
          <a:p>
            <a:pPr>
              <a:buNone/>
            </a:pPr>
            <a:endParaRPr lang="it-IT" i="1" dirty="0">
              <a:highlight>
                <a:srgbClr val="FFFF00"/>
              </a:highlight>
            </a:endParaRPr>
          </a:p>
          <a:p>
            <a:pPr>
              <a:buNone/>
            </a:pPr>
            <a:endParaRPr lang="it-IT" dirty="0"/>
          </a:p>
          <a:p>
            <a:pPr>
              <a:buNone/>
            </a:pPr>
            <a:endParaRPr lang="it-IT" dirty="0"/>
          </a:p>
        </p:txBody>
      </p:sp>
      <p:pic>
        <p:nvPicPr>
          <p:cNvPr id="8" name="Immagine 7" descr="robo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0" y="0"/>
            <a:ext cx="2133600" cy="2133600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09E4AD19-56D6-009D-3076-709101C1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</a:t>
            </a:r>
          </a:p>
          <a:p>
            <a:r>
              <a:rPr lang="it-IT" dirty="0"/>
              <a:t> </a:t>
            </a:r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199" y="642918"/>
            <a:ext cx="10515600" cy="625406"/>
          </a:xfrm>
        </p:spPr>
        <p:txBody>
          <a:bodyPr/>
          <a:lstStyle/>
          <a:p>
            <a:r>
              <a:rPr lang="it-IT" dirty="0"/>
              <a:t>Scambio di ruolo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b="1" dirty="0"/>
              <a:t>Realizzazione dell’azione </a:t>
            </a:r>
          </a:p>
          <a:p>
            <a:pPr>
              <a:buNone/>
            </a:pPr>
            <a:r>
              <a:rPr lang="it-IT" sz="3200" dirty="0"/>
              <a:t>     l’adulto ascolta una sequenza di comandi  proposti dal bambino, per realizzare un’azione su un oggetto ( o su un oggetto immaginato)</a:t>
            </a:r>
          </a:p>
          <a:p>
            <a:r>
              <a:rPr lang="it-IT" sz="3200" b="1" dirty="0"/>
              <a:t>Comprensione di un’ azione  simulata</a:t>
            </a:r>
          </a:p>
          <a:p>
            <a:pPr>
              <a:buNone/>
            </a:pPr>
            <a:r>
              <a:rPr lang="it-IT" sz="3200" dirty="0"/>
              <a:t>    l’adulto esegue una serie di atti motori che simulano un’azione che il bambino deve riconoscere </a:t>
            </a:r>
          </a:p>
          <a:p>
            <a:endParaRPr lang="it-IT" dirty="0"/>
          </a:p>
        </p:txBody>
      </p:sp>
      <p:pic>
        <p:nvPicPr>
          <p:cNvPr id="5" name="Immagine 4" descr="robo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0" y="0"/>
            <a:ext cx="2133600" cy="2133600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D852557-A9E6-76DC-9592-9D5AB7F24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42966" y="357167"/>
            <a:ext cx="10096569" cy="39290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/>
              <a:t>MEMORANDUM</a:t>
            </a:r>
          </a:p>
          <a:p>
            <a:r>
              <a:rPr lang="it-IT" dirty="0"/>
              <a:t>Non c’è intervento </a:t>
            </a:r>
            <a:r>
              <a:rPr lang="it-IT" dirty="0" err="1"/>
              <a:t>logopedico</a:t>
            </a:r>
            <a:r>
              <a:rPr lang="it-IT" dirty="0"/>
              <a:t> che lavori su un singolo distretto,</a:t>
            </a:r>
          </a:p>
          <a:p>
            <a:r>
              <a:rPr lang="it-IT" dirty="0"/>
              <a:t>sempre la sinergia è da grossolana a fine</a:t>
            </a:r>
          </a:p>
          <a:p>
            <a:r>
              <a:rPr lang="it-IT" dirty="0"/>
              <a:t>tutte le funzioni esecutive sono sempre coinvolte fin dall’inizio</a:t>
            </a:r>
          </a:p>
          <a:p>
            <a:pPr lvl="0"/>
            <a:r>
              <a:rPr lang="it-IT" dirty="0"/>
              <a:t>Il processo , per tentativi ed errori, coinvolge il paziente  verso </a:t>
            </a:r>
            <a:r>
              <a:rPr lang="it-IT" dirty="0" err="1"/>
              <a:t>performances</a:t>
            </a:r>
            <a:r>
              <a:rPr lang="it-IT" dirty="0"/>
              <a:t> più adeguate.</a:t>
            </a:r>
          </a:p>
          <a:p>
            <a:endParaRPr lang="it-IT" dirty="0"/>
          </a:p>
          <a:p>
            <a:pPr>
              <a:buNone/>
            </a:pPr>
            <a:endParaRPr lang="it-IT" dirty="0"/>
          </a:p>
        </p:txBody>
      </p:sp>
      <p:pic>
        <p:nvPicPr>
          <p:cNvPr id="6" name="Segnaposto contenuto 4" descr="spirale 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55" y="4339538"/>
            <a:ext cx="1429056" cy="1393666"/>
          </a:xfrm>
          <a:prstGeom prst="rect">
            <a:avLst/>
          </a:prstGeom>
        </p:spPr>
      </p:pic>
      <p:pic>
        <p:nvPicPr>
          <p:cNvPr id="8" name="Segnaposto contenuto 3" descr="spirale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159" y="4357698"/>
            <a:ext cx="1429056" cy="1374703"/>
          </a:xfrm>
          <a:prstGeom prst="rect">
            <a:avLst/>
          </a:prstGeom>
        </p:spPr>
      </p:pic>
      <p:pic>
        <p:nvPicPr>
          <p:cNvPr id="7" name="Immagine 6" descr="spirale 3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1" y="4339538"/>
            <a:ext cx="1429056" cy="1412888"/>
          </a:xfrm>
          <a:prstGeom prst="rect">
            <a:avLst/>
          </a:prstGeom>
        </p:spPr>
      </p:pic>
      <p:pic>
        <p:nvPicPr>
          <p:cNvPr id="9" name="Immagine 8" descr="spirale ultima ultim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4893" y="4357695"/>
            <a:ext cx="1429056" cy="1412888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268BD525-7FFA-4E84-2F24-B6B038A91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51DDF8-CAF8-471B-8A93-432863B1F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445" y="53752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it-IT" sz="4000" dirty="0">
                <a:solidFill>
                  <a:srgbClr val="FF0000"/>
                </a:solidFill>
              </a:rPr>
            </a:br>
            <a:r>
              <a:rPr lang="it-IT" sz="4000" dirty="0"/>
              <a:t>BIBLIOGRAFIA ESSENZIALE SU GESTO E LINGUAGGIO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76F53D-FAE2-4AFD-BFD5-437152175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196754"/>
            <a:ext cx="8229600" cy="492941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None/>
            </a:pPr>
            <a:endParaRPr lang="it-IT" sz="3200" dirty="0">
              <a:solidFill>
                <a:srgbClr val="FF0000"/>
              </a:solidFill>
            </a:endParaRPr>
          </a:p>
          <a:p>
            <a:r>
              <a:rPr lang="it-IT" sz="2600" dirty="0">
                <a:latin typeface="+mj-lt"/>
              </a:rPr>
              <a:t>Borghi A., F. Caruana (2016), </a:t>
            </a:r>
            <a:r>
              <a:rPr lang="it-IT" sz="2600" i="1" dirty="0">
                <a:latin typeface="+mj-lt"/>
              </a:rPr>
              <a:t>Cervello in azione, Bologna, </a:t>
            </a:r>
            <a:r>
              <a:rPr lang="it-IT" sz="2600" dirty="0">
                <a:latin typeface="+mj-lt"/>
              </a:rPr>
              <a:t> Il Mulino </a:t>
            </a:r>
          </a:p>
          <a:p>
            <a:endParaRPr lang="it-IT" sz="2600" dirty="0">
              <a:latin typeface="+mj-lt"/>
            </a:endParaRPr>
          </a:p>
          <a:p>
            <a:r>
              <a:rPr lang="it-IT" sz="2600" dirty="0" err="1">
                <a:latin typeface="+mj-lt"/>
              </a:rPr>
              <a:t>Lakoff</a:t>
            </a:r>
            <a:r>
              <a:rPr lang="it-IT" sz="2600" dirty="0">
                <a:latin typeface="+mj-lt"/>
              </a:rPr>
              <a:t> G., Gallese V. (2005), </a:t>
            </a:r>
            <a:r>
              <a:rPr lang="it-IT" sz="2600" i="1" dirty="0">
                <a:latin typeface="+mj-lt"/>
              </a:rPr>
              <a:t>The brain concepts: the role of the </a:t>
            </a:r>
            <a:r>
              <a:rPr lang="it-IT" sz="2600" i="1" dirty="0" err="1">
                <a:latin typeface="+mj-lt"/>
              </a:rPr>
              <a:t>sensory-motor</a:t>
            </a:r>
            <a:r>
              <a:rPr lang="it-IT" sz="2600" i="1" dirty="0">
                <a:latin typeface="+mj-lt"/>
              </a:rPr>
              <a:t> system in </a:t>
            </a:r>
            <a:r>
              <a:rPr lang="it-IT" sz="2600" i="1" dirty="0" err="1">
                <a:latin typeface="+mj-lt"/>
              </a:rPr>
              <a:t>conceptual</a:t>
            </a:r>
            <a:r>
              <a:rPr lang="it-IT" sz="2600" i="1" dirty="0">
                <a:latin typeface="+mj-lt"/>
              </a:rPr>
              <a:t> knowledge, </a:t>
            </a:r>
            <a:r>
              <a:rPr lang="fr-FR" sz="2600" dirty="0">
                <a:latin typeface="+mj-lt"/>
              </a:rPr>
              <a:t>Cognitive </a:t>
            </a:r>
            <a:r>
              <a:rPr lang="fr-FR" sz="2600" dirty="0" err="1">
                <a:latin typeface="+mj-lt"/>
              </a:rPr>
              <a:t>Neuropsychology</a:t>
            </a:r>
            <a:r>
              <a:rPr lang="fr-FR" sz="2600" dirty="0">
                <a:latin typeface="+mj-lt"/>
              </a:rPr>
              <a:t>, 22 (3/4), 455–479</a:t>
            </a:r>
          </a:p>
          <a:p>
            <a:endParaRPr lang="it-IT" sz="2600" i="1" dirty="0">
              <a:latin typeface="+mj-lt"/>
            </a:endParaRPr>
          </a:p>
          <a:p>
            <a:pPr algn="l"/>
            <a:r>
              <a:rPr lang="it-IT" sz="2600" dirty="0">
                <a:latin typeface="+mj-lt"/>
                <a:cs typeface="Arial" panose="020B0604020202020204" pitchFamily="34" charset="0"/>
              </a:rPr>
              <a:t>Mirabella G. , Del Signore S., </a:t>
            </a:r>
            <a:r>
              <a:rPr lang="it-IT" sz="2600" dirty="0" err="1">
                <a:latin typeface="+mj-lt"/>
                <a:cs typeface="Arial" panose="020B0604020202020204" pitchFamily="34" charset="0"/>
              </a:rPr>
              <a:t>Lakens</a:t>
            </a:r>
            <a:r>
              <a:rPr lang="it-IT" sz="2600" dirty="0">
                <a:latin typeface="+mj-lt"/>
                <a:cs typeface="Arial" panose="020B0604020202020204" pitchFamily="34" charset="0"/>
              </a:rPr>
              <a:t> D. , Averna R. , </a:t>
            </a:r>
            <a:r>
              <a:rPr lang="it-IT" sz="2600" dirty="0" err="1">
                <a:latin typeface="+mj-lt"/>
                <a:cs typeface="Arial" panose="020B0604020202020204" pitchFamily="34" charset="0"/>
              </a:rPr>
              <a:t>Penge</a:t>
            </a:r>
            <a:r>
              <a:rPr lang="it-IT" sz="2600" dirty="0">
                <a:latin typeface="+mj-lt"/>
                <a:cs typeface="Arial" panose="020B0604020202020204" pitchFamily="34" charset="0"/>
              </a:rPr>
              <a:t> R. , Capozzi F. (2016), </a:t>
            </a:r>
            <a:r>
              <a:rPr lang="en-US" sz="2600" i="1" dirty="0">
                <a:latin typeface="+mj-lt"/>
              </a:rPr>
              <a:t>Developmental Coordination Disorder Affects the Processing of Action-Related Verbs</a:t>
            </a:r>
            <a:r>
              <a:rPr lang="en-US" sz="2600" dirty="0">
                <a:latin typeface="+mj-lt"/>
              </a:rPr>
              <a:t>,</a:t>
            </a:r>
            <a:r>
              <a:rPr lang="it-IT" sz="2600" dirty="0">
                <a:latin typeface="+mj-lt"/>
                <a:cs typeface="Arial" panose="020B0604020202020204" pitchFamily="34" charset="0"/>
              </a:rPr>
              <a:t>   </a:t>
            </a:r>
            <a:r>
              <a:rPr lang="it-IT" sz="2600" dirty="0" err="1">
                <a:latin typeface="+mj-lt"/>
                <a:cs typeface="Arial" panose="020B0604020202020204" pitchFamily="34" charset="0"/>
              </a:rPr>
              <a:t>Frontiers</a:t>
            </a:r>
            <a:r>
              <a:rPr lang="it-IT" sz="2600" dirty="0">
                <a:latin typeface="+mj-lt"/>
                <a:cs typeface="Arial" panose="020B0604020202020204" pitchFamily="34" charset="0"/>
              </a:rPr>
              <a:t> in Human </a:t>
            </a:r>
            <a:r>
              <a:rPr lang="it-IT" sz="2600" dirty="0" err="1">
                <a:latin typeface="+mj-lt"/>
                <a:cs typeface="Arial" panose="020B0604020202020204" pitchFamily="34" charset="0"/>
              </a:rPr>
              <a:t>Neuroscience</a:t>
            </a:r>
            <a:r>
              <a:rPr lang="it-IT" sz="2600" dirty="0">
                <a:latin typeface="+mj-lt"/>
                <a:cs typeface="Arial" panose="020B0604020202020204" pitchFamily="34" charset="0"/>
              </a:rPr>
              <a:t>, </a:t>
            </a:r>
            <a:r>
              <a:rPr lang="it-IT" sz="2600" dirty="0">
                <a:latin typeface="+mj-lt"/>
              </a:rPr>
              <a:t>16; 10: 661</a:t>
            </a:r>
          </a:p>
          <a:p>
            <a:endParaRPr lang="it-IT" sz="2600" dirty="0">
              <a:latin typeface="+mj-lt"/>
              <a:cs typeface="Arial" panose="020B0604020202020204" pitchFamily="34" charset="0"/>
            </a:endParaRPr>
          </a:p>
          <a:p>
            <a:r>
              <a:rPr lang="it-IT" sz="2600" dirty="0">
                <a:latin typeface="+mj-lt"/>
              </a:rPr>
              <a:t>Risoli A. (2019), </a:t>
            </a:r>
            <a:r>
              <a:rPr lang="it-IT" sz="2600" i="1" dirty="0">
                <a:latin typeface="+mj-lt"/>
              </a:rPr>
              <a:t>Intervento neuropsicologico embodied, </a:t>
            </a:r>
            <a:r>
              <a:rPr lang="it-IT" sz="2600" dirty="0">
                <a:latin typeface="+mj-lt"/>
              </a:rPr>
              <a:t>Roma,</a:t>
            </a:r>
            <a:r>
              <a:rPr lang="it-IT" sz="2600" i="1" dirty="0">
                <a:latin typeface="+mj-lt"/>
              </a:rPr>
              <a:t> </a:t>
            </a:r>
            <a:r>
              <a:rPr lang="it-IT" sz="2600" dirty="0">
                <a:latin typeface="+mj-lt"/>
              </a:rPr>
              <a:t>Carrocci </a:t>
            </a:r>
          </a:p>
          <a:p>
            <a:endParaRPr lang="it-IT" sz="2600" dirty="0">
              <a:latin typeface="+mj-lt"/>
            </a:endParaRPr>
          </a:p>
          <a:p>
            <a:r>
              <a:rPr lang="it-IT" sz="2600" dirty="0">
                <a:latin typeface="+mj-lt"/>
              </a:rPr>
              <a:t>Rizzolatti G., Sinigaglia C. (2006), </a:t>
            </a:r>
            <a:r>
              <a:rPr lang="it-IT" sz="2600" i="1" dirty="0">
                <a:latin typeface="+mj-lt"/>
              </a:rPr>
              <a:t>So quel che fai, </a:t>
            </a:r>
            <a:r>
              <a:rPr lang="it-IT" sz="2600" dirty="0">
                <a:latin typeface="+mj-lt"/>
              </a:rPr>
              <a:t>Milano</a:t>
            </a:r>
            <a:r>
              <a:rPr lang="it-IT" sz="2600" i="1" dirty="0">
                <a:latin typeface="+mj-lt"/>
              </a:rPr>
              <a:t>, </a:t>
            </a:r>
            <a:r>
              <a:rPr lang="it-IT" sz="2600" dirty="0">
                <a:latin typeface="+mj-lt"/>
              </a:rPr>
              <a:t>Cortina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8AF52AF-FE24-BA43-5B84-AC1C9E8ED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Eleonora Carravieri   -  Vania Taverna </a:t>
            </a:r>
          </a:p>
          <a:p>
            <a:r>
              <a:rPr lang="it-IT" dirty="0" err="1"/>
              <a:t>ASaM</a:t>
            </a:r>
            <a:r>
              <a:rPr lang="it-IT" dirty="0"/>
              <a:t> Mail: asam.associazione@metodosam.it</a:t>
            </a:r>
          </a:p>
        </p:txBody>
      </p:sp>
    </p:spTree>
    <p:extLst>
      <p:ext uri="{BB962C8B-B14F-4D97-AF65-F5344CB8AC3E}">
        <p14:creationId xmlns:p14="http://schemas.microsoft.com/office/powerpoint/2010/main" val="42461793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1783</Words>
  <Application>Microsoft Office PowerPoint</Application>
  <PresentationFormat>Widescreen</PresentationFormat>
  <Paragraphs>243</Paragraphs>
  <Slides>34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9" baseType="lpstr">
      <vt:lpstr>Abadi</vt:lpstr>
      <vt:lpstr>Arial</vt:lpstr>
      <vt:lpstr>Calibri</vt:lpstr>
      <vt:lpstr>Calibri Light</vt:lpstr>
      <vt:lpstr>Tema di Office</vt:lpstr>
      <vt:lpstr>   “  Logopedia in età evolutiva e intervento SaM:   atti motori, concetti e lessico   </vt:lpstr>
      <vt:lpstr>Presentazione standard di PowerPoint</vt:lpstr>
      <vt:lpstr>cornice teorica di riferimento Neuroni specchio Neuroni canonici e affordance Immagini mentali motorie e visuospaziali </vt:lpstr>
      <vt:lpstr>Presentazione standard di PowerPoint</vt:lpstr>
      <vt:lpstr>Presentazione standard di PowerPoint</vt:lpstr>
      <vt:lpstr>formazione dei concetti </vt:lpstr>
      <vt:lpstr>Presentazione standard di PowerPoint</vt:lpstr>
      <vt:lpstr>La parola non è solo un puntatore a un referente , è  da subito uno strumento interno e contemporaneamente strumento sociale</vt:lpstr>
      <vt:lpstr>Le parole sono  più o meno sovrapponibili al concetto che rappresentano</vt:lpstr>
      <vt:lpstr>Presentazione standard di PowerPoint</vt:lpstr>
      <vt:lpstr>  Le esercitazioni SaM si svolgono come in una spirale          dal corpo alla parola  fino all’organizzazione linguistica, attraverso: </vt:lpstr>
      <vt:lpstr>Movimento - atto motorio -  azione</vt:lpstr>
      <vt:lpstr>Presentazione standard di PowerPoint</vt:lpstr>
      <vt:lpstr>Presentazione standard di PowerPoint</vt:lpstr>
      <vt:lpstr>Contenuti  e esperienza personale</vt:lpstr>
      <vt:lpstr>Si inizia verificando  le conoscenze personali: </vt:lpstr>
      <vt:lpstr>Presentazione standard di PowerPoint</vt:lpstr>
      <vt:lpstr>Presentazione standard di PowerPoint</vt:lpstr>
      <vt:lpstr>Azione proposta: prendere </vt:lpstr>
      <vt:lpstr>Oggetti e strumenti: spazio peripersonale  fammi vedere come prendi questi oggetti </vt:lpstr>
      <vt:lpstr>spazio peripersonale  </vt:lpstr>
      <vt:lpstr>Fammi vedere come prendi questi oggetti modalità verbale  </vt:lpstr>
      <vt:lpstr>spazio extra personale </vt:lpstr>
      <vt:lpstr>Fammi vedere come prendi questi oggetti modalità visiva o verbale</vt:lpstr>
      <vt:lpstr> Con oggetto</vt:lpstr>
      <vt:lpstr>Presentazione standard di PowerPoint</vt:lpstr>
      <vt:lpstr>Senza oggetto  </vt:lpstr>
      <vt:lpstr>Presentazione standard di PowerPoint</vt:lpstr>
      <vt:lpstr>Presentazione standard di PowerPoint</vt:lpstr>
      <vt:lpstr>Presentazione standard di PowerPoint</vt:lpstr>
      <vt:lpstr> Esperienza sensorimotoria in role play  </vt:lpstr>
      <vt:lpstr>Scambio di ruolo</vt:lpstr>
      <vt:lpstr>Presentazione standard di PowerPoint</vt:lpstr>
      <vt:lpstr> BIBLIOGRAFIA ESSENZIALE SU GESTO E LINGUAGGIO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Contributo</dc:title>
  <dc:creator>Davide Fazzolari</dc:creator>
  <cp:lastModifiedBy> </cp:lastModifiedBy>
  <cp:revision>47</cp:revision>
  <dcterms:created xsi:type="dcterms:W3CDTF">2020-06-27T10:28:05Z</dcterms:created>
  <dcterms:modified xsi:type="dcterms:W3CDTF">2023-07-21T15:53:24Z</dcterms:modified>
</cp:coreProperties>
</file>